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9"/>
  </p:notesMasterIdLst>
  <p:sldIdLst>
    <p:sldId id="256" r:id="rId2"/>
    <p:sldId id="285" r:id="rId3"/>
    <p:sldId id="266" r:id="rId4"/>
    <p:sldId id="257" r:id="rId5"/>
    <p:sldId id="263" r:id="rId6"/>
    <p:sldId id="262" r:id="rId7"/>
    <p:sldId id="271" r:id="rId8"/>
    <p:sldId id="269" r:id="rId9"/>
    <p:sldId id="261" r:id="rId10"/>
    <p:sldId id="273" r:id="rId11"/>
    <p:sldId id="286" r:id="rId12"/>
    <p:sldId id="264" r:id="rId13"/>
    <p:sldId id="272" r:id="rId14"/>
    <p:sldId id="277" r:id="rId15"/>
    <p:sldId id="289" r:id="rId16"/>
    <p:sldId id="287" r:id="rId17"/>
    <p:sldId id="288" r:id="rId18"/>
  </p:sldIdLst>
  <p:sldSz cx="9144000" cy="5143500" type="screen16x9"/>
  <p:notesSz cx="6858000" cy="9144000"/>
  <p:embeddedFontLst>
    <p:embeddedFont>
      <p:font typeface="Univers 45 Light" pitchFamily="2" charset="0"/>
      <p:regular r:id="rId20"/>
      <p:bold r:id="rId21"/>
      <p:italic r:id="rId22"/>
      <p:boldItalic r:id="rId23"/>
    </p:embeddedFont>
    <p:embeddedFont>
      <p:font typeface="Montserrat" panose="020B060402020202020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Vidaloka" panose="020B0604020202020204" charset="0"/>
      <p:regular r:id="rId32"/>
    </p:embeddedFont>
    <p:embeddedFont>
      <p:font typeface="Gill Sans MT" panose="020B0502020104020203" pitchFamily="34" charset="0"/>
      <p:regular r:id="rId33"/>
      <p:bold r:id="rId34"/>
      <p:italic r:id="rId35"/>
      <p:boldItalic r:id="rId36"/>
    </p:embeddedFont>
    <p:embeddedFont>
      <p:font typeface="Raleway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07D274-259E-497D-93AD-71FDF1F4301A}">
  <a:tblStyle styleId="{4E07D274-259E-497D-93AD-71FDF1F430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xMode val="edge"/>
          <c:yMode val="edge"/>
          <c:x val="2.8571428571428571E-2"/>
          <c:y val="0.13181818181818181"/>
          <c:w val="0.64"/>
          <c:h val="0.53636363636363638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00338D"/>
            </a:solidFill>
            <a:ln w="3175">
              <a:solidFill>
                <a:srgbClr val="FFFFFF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50000"/>
                </a:schemeClr>
              </a:solidFill>
              <a:ln w="3175">
                <a:solidFill>
                  <a:srgbClr val="FFFFFF"/>
                </a:solidFill>
                <a:prstDash val="solid"/>
              </a:ln>
            </c:spPr>
          </c:dPt>
          <c:cat>
            <c:strRef>
              <c:f>Sheet4!$B$5:$B$6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Sheet4!$C$5:$C$6</c:f>
              <c:numCache>
                <c:formatCode>0%</c:formatCode>
                <c:ptCount val="2"/>
                <c:pt idx="0">
                  <c:v>0.98</c:v>
                </c:pt>
                <c:pt idx="1">
                  <c:v>0.02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911904488"/>
        <c:axId val="911899392"/>
      </c:barChart>
      <c:catAx>
        <c:axId val="91190448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 sz="1050">
                <a:solidFill>
                  <a:srgbClr val="002060"/>
                </a:solidFill>
                <a:latin typeface="Gill Sans MT" panose="020B0502020104020203" pitchFamily="34" charset="0"/>
              </a:defRPr>
            </a:pPr>
            <a:endParaRPr lang="en-US"/>
          </a:p>
        </c:txPr>
        <c:crossAx val="911899392"/>
        <c:crosses val="autoZero"/>
        <c:auto val="1"/>
        <c:lblAlgn val="ctr"/>
        <c:lblOffset val="100"/>
        <c:noMultiLvlLbl val="0"/>
      </c:catAx>
      <c:valAx>
        <c:axId val="911899392"/>
        <c:scaling>
          <c:orientation val="minMax"/>
        </c:scaling>
        <c:delete val="0"/>
        <c:axPos val="b"/>
        <c:numFmt formatCode="0%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 sz="1000">
                <a:solidFill>
                  <a:srgbClr val="002060"/>
                </a:solidFill>
                <a:latin typeface="Gill Sans MT" panose="020B0502020104020203" pitchFamily="34" charset="0"/>
              </a:defRPr>
            </a:pPr>
            <a:endParaRPr lang="en-US"/>
          </a:p>
        </c:txPr>
        <c:crossAx val="91190448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6350">
      <a:noFill/>
    </a:ln>
  </c:spPr>
  <c:txPr>
    <a:bodyPr/>
    <a:lstStyle/>
    <a:p>
      <a:pPr>
        <a:defRPr sz="800" b="0" i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xMode val="edge"/>
          <c:yMode val="edge"/>
          <c:x val="2.8571428571428571E-2"/>
          <c:y val="0.13181818181818181"/>
          <c:w val="0.64"/>
          <c:h val="0.53636363636363638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2">
                <a:lumMod val="75000"/>
              </a:schemeClr>
            </a:solidFill>
            <a:ln w="3175">
              <a:solidFill>
                <a:srgbClr val="FFFFFF"/>
              </a:solidFill>
              <a:prstDash val="solid"/>
            </a:ln>
          </c:spPr>
          <c:invertIfNegative val="0"/>
          <c:dPt>
            <c:idx val="1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3175">
                <a:solidFill>
                  <a:srgbClr val="FFFFFF"/>
                </a:solidFill>
                <a:prstDash val="solid"/>
              </a:ln>
            </c:spPr>
          </c:dPt>
          <c:cat>
            <c:strRef>
              <c:f>Sheet1!$A$3:$A$4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Sheet1!$B$3:$B$4</c:f>
              <c:numCache>
                <c:formatCode>0%</c:formatCode>
                <c:ptCount val="2"/>
                <c:pt idx="0">
                  <c:v>0.56000000000000005</c:v>
                </c:pt>
                <c:pt idx="1">
                  <c:v>0.44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158132744"/>
        <c:axId val="1158133136"/>
      </c:barChart>
      <c:catAx>
        <c:axId val="115813274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 sz="1200">
                <a:solidFill>
                  <a:srgbClr val="002060"/>
                </a:solidFill>
              </a:defRPr>
            </a:pPr>
            <a:endParaRPr lang="en-US"/>
          </a:p>
        </c:txPr>
        <c:crossAx val="1158133136"/>
        <c:crosses val="autoZero"/>
        <c:auto val="1"/>
        <c:lblAlgn val="ctr"/>
        <c:lblOffset val="100"/>
        <c:noMultiLvlLbl val="0"/>
      </c:catAx>
      <c:valAx>
        <c:axId val="1158133136"/>
        <c:scaling>
          <c:orientation val="minMax"/>
        </c:scaling>
        <c:delete val="0"/>
        <c:axPos val="b"/>
        <c:numFmt formatCode="0%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 sz="1000">
                <a:solidFill>
                  <a:srgbClr val="002060"/>
                </a:solidFill>
              </a:defRPr>
            </a:pPr>
            <a:endParaRPr lang="en-US"/>
          </a:p>
        </c:txPr>
        <c:crossAx val="115813274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6350">
      <a:noFill/>
    </a:ln>
  </c:spPr>
  <c:txPr>
    <a:bodyPr/>
    <a:lstStyle/>
    <a:p>
      <a:pPr>
        <a:defRPr sz="800" b="0" i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xMode val="edge"/>
          <c:yMode val="edge"/>
          <c:x val="6.8571428571428575E-2"/>
          <c:y val="0.13181818181818181"/>
          <c:w val="0.60285714285714287"/>
          <c:h val="0.5363636363636363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7030A0"/>
            </a:solidFill>
            <a:ln w="3175">
              <a:solidFill>
                <a:srgbClr val="FFFFFF"/>
              </a:solidFill>
              <a:prstDash val="solid"/>
            </a:ln>
          </c:spPr>
          <c:invertIfNegative val="0"/>
          <c:cat>
            <c:strRef>
              <c:f>Sheet3!$A$1:$A$7</c:f>
              <c:strCache>
                <c:ptCount val="7"/>
                <c:pt idx="0">
                  <c:v>1600hours </c:v>
                </c:pt>
                <c:pt idx="1">
                  <c:v>1700hours</c:v>
                </c:pt>
                <c:pt idx="2">
                  <c:v>1500hours</c:v>
                </c:pt>
                <c:pt idx="3">
                  <c:v>1400hours</c:v>
                </c:pt>
                <c:pt idx="4">
                  <c:v>1800hours</c:v>
                </c:pt>
                <c:pt idx="5">
                  <c:v>2000hours</c:v>
                </c:pt>
                <c:pt idx="6">
                  <c:v>1300hours</c:v>
                </c:pt>
              </c:strCache>
            </c:strRef>
          </c:cat>
          <c:val>
            <c:numRef>
              <c:f>Sheet3!$B$1:$B$7</c:f>
              <c:numCache>
                <c:formatCode>General</c:formatCode>
                <c:ptCount val="7"/>
                <c:pt idx="0">
                  <c:v>3500</c:v>
                </c:pt>
                <c:pt idx="1">
                  <c:v>2800</c:v>
                </c:pt>
                <c:pt idx="2">
                  <c:v>2700</c:v>
                </c:pt>
                <c:pt idx="3">
                  <c:v>2500</c:v>
                </c:pt>
                <c:pt idx="4">
                  <c:v>2300</c:v>
                </c:pt>
                <c:pt idx="5">
                  <c:v>1400</c:v>
                </c:pt>
                <c:pt idx="6">
                  <c:v>1400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514488808"/>
        <c:axId val="514489200"/>
      </c:barChart>
      <c:catAx>
        <c:axId val="5144888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 sz="1100">
                <a:solidFill>
                  <a:srgbClr val="002060"/>
                </a:solidFill>
                <a:latin typeface="Gill Sans MT" panose="020B0502020104020203" pitchFamily="34" charset="0"/>
              </a:defRPr>
            </a:pPr>
            <a:endParaRPr lang="en-US"/>
          </a:p>
        </c:txPr>
        <c:crossAx val="514489200"/>
        <c:crosses val="autoZero"/>
        <c:auto val="1"/>
        <c:lblAlgn val="ctr"/>
        <c:lblOffset val="100"/>
        <c:noMultiLvlLbl val="0"/>
      </c:catAx>
      <c:valAx>
        <c:axId val="51448920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100">
                    <a:solidFill>
                      <a:srgbClr val="002060"/>
                    </a:solidFill>
                    <a:latin typeface="Gill Sans MT" panose="020B0502020104020203" pitchFamily="34" charset="0"/>
                  </a:defRPr>
                </a:pPr>
                <a:r>
                  <a:rPr lang="en-GB" sz="1100">
                    <a:solidFill>
                      <a:srgbClr val="002060"/>
                    </a:solidFill>
                    <a:latin typeface="Gill Sans MT" panose="020B0502020104020203" pitchFamily="34" charset="0"/>
                  </a:rPr>
                  <a:t>Units</a:t>
                </a:r>
              </a:p>
            </c:rich>
          </c:tx>
          <c:layout>
            <c:manualLayout>
              <c:xMode val="edge"/>
              <c:yMode val="edge"/>
              <c:x val="2.5714285714285714E-2"/>
              <c:y val="0.2620118110236220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 sz="1200">
                <a:solidFill>
                  <a:srgbClr val="002060"/>
                </a:solidFill>
                <a:latin typeface="Gill Sans MT" panose="020B0502020104020203" pitchFamily="34" charset="0"/>
              </a:defRPr>
            </a:pPr>
            <a:endParaRPr lang="en-US"/>
          </a:p>
        </c:txPr>
        <c:crossAx val="51448880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6350">
      <a:noFill/>
    </a:ln>
  </c:spPr>
  <c:txPr>
    <a:bodyPr/>
    <a:lstStyle/>
    <a:p>
      <a:pPr>
        <a:defRPr sz="800" b="0" i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xMode val="edge"/>
          <c:yMode val="edge"/>
          <c:x val="6.8571428571428575E-2"/>
          <c:y val="0.13181818181818181"/>
          <c:w val="0.60285714285714287"/>
          <c:h val="0.5363636363636363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0338D"/>
            </a:solidFill>
            <a:ln w="3175">
              <a:solidFill>
                <a:srgbClr val="FFFFFF"/>
              </a:solidFill>
              <a:prstDash val="solid"/>
            </a:ln>
          </c:spPr>
          <c:invertIfNegative val="0"/>
          <c:cat>
            <c:strRef>
              <c:f>Sheet2!$G$3:$G$9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Sheet2!$H$3:$H$9</c:f>
              <c:numCache>
                <c:formatCode>#,##0</c:formatCode>
                <c:ptCount val="7"/>
                <c:pt idx="0">
                  <c:v>12299195247</c:v>
                </c:pt>
                <c:pt idx="1">
                  <c:v>13938147018</c:v>
                </c:pt>
                <c:pt idx="2">
                  <c:v>13644783188</c:v>
                </c:pt>
                <c:pt idx="3">
                  <c:v>16089783826</c:v>
                </c:pt>
                <c:pt idx="4">
                  <c:v>23622601358</c:v>
                </c:pt>
                <c:pt idx="5">
                  <c:v>6212414738</c:v>
                </c:pt>
                <c:pt idx="6">
                  <c:v>10864844777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073221944"/>
        <c:axId val="1073222728"/>
      </c:barChart>
      <c:catAx>
        <c:axId val="10732219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3175">
            <a:solidFill>
              <a:schemeClr val="tx2"/>
            </a:solidFill>
            <a:prstDash val="solid"/>
          </a:ln>
        </c:spPr>
        <c:txPr>
          <a:bodyPr/>
          <a:lstStyle/>
          <a:p>
            <a:pPr>
              <a:defRPr sz="1200" baseline="0">
                <a:solidFill>
                  <a:srgbClr val="002060"/>
                </a:solidFill>
                <a:latin typeface="Gill Sans MT" panose="020B0502020104020203" pitchFamily="34" charset="0"/>
              </a:defRPr>
            </a:pPr>
            <a:endParaRPr lang="en-US"/>
          </a:p>
        </c:txPr>
        <c:crossAx val="1073222728"/>
        <c:crosses val="autoZero"/>
        <c:auto val="1"/>
        <c:lblAlgn val="ctr"/>
        <c:lblOffset val="100"/>
        <c:noMultiLvlLbl val="0"/>
      </c:catAx>
      <c:valAx>
        <c:axId val="107322272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200" baseline="0">
                    <a:solidFill>
                      <a:srgbClr val="002060"/>
                    </a:solidFill>
                    <a:latin typeface="Gill Sans MT" panose="020B0502020104020203" pitchFamily="34" charset="0"/>
                  </a:defRPr>
                </a:pPr>
                <a:r>
                  <a:rPr lang="en-GB" sz="1200" baseline="0">
                    <a:solidFill>
                      <a:srgbClr val="002060"/>
                    </a:solidFill>
                    <a:latin typeface="Gill Sans MT" panose="020B0502020104020203" pitchFamily="34" charset="0"/>
                  </a:rPr>
                  <a:t>Views</a:t>
                </a:r>
              </a:p>
            </c:rich>
          </c:tx>
          <c:layout>
            <c:manualLayout>
              <c:xMode val="edge"/>
              <c:yMode val="edge"/>
              <c:x val="2.5714285714285714E-2"/>
              <c:y val="0.25846062992125984"/>
            </c:manualLayout>
          </c:layout>
          <c:overlay val="0"/>
        </c:title>
        <c:numFmt formatCode="#,##0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 sz="1200" baseline="0">
                <a:solidFill>
                  <a:srgbClr val="002060"/>
                </a:solidFill>
                <a:latin typeface="Gill Sans MT" panose="020B0502020104020203" pitchFamily="34" charset="0"/>
              </a:defRPr>
            </a:pPr>
            <a:endParaRPr lang="en-US"/>
          </a:p>
        </c:txPr>
        <c:crossAx val="107322194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6350">
      <a:noFill/>
    </a:ln>
  </c:spPr>
  <c:txPr>
    <a:bodyPr/>
    <a:lstStyle/>
    <a:p>
      <a:pPr>
        <a:defRPr sz="800" b="0" i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740375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261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8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80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862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634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3577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938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530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810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045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081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232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829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027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312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178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1D1D1B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373200" y="1373150"/>
            <a:ext cx="2397300" cy="2397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457500" y="1457250"/>
            <a:ext cx="2229000" cy="2229000"/>
          </a:xfrm>
          <a:prstGeom prst="rect">
            <a:avLst/>
          </a:prstGeom>
          <a:solidFill>
            <a:srgbClr val="FFFFFF"/>
          </a:solidFill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1D1D1B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925200" y="925200"/>
            <a:ext cx="7293300" cy="3293100"/>
          </a:xfrm>
          <a:prstGeom prst="rect">
            <a:avLst/>
          </a:prstGeom>
          <a:solidFill>
            <a:srgbClr val="00010A">
              <a:alpha val="40770"/>
            </a:srgbClr>
          </a:solidFill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3453950" y="2763850"/>
            <a:ext cx="22362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5283650" y="205975"/>
            <a:ext cx="31488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5001600" y="1425025"/>
            <a:ext cx="3712800" cy="3329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11150">
              <a:spcBef>
                <a:spcPts val="60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Vidaloka"/>
                <a:ea typeface="Vidaloka"/>
                <a:cs typeface="Vidaloka"/>
                <a:sym typeface="Vidaloka"/>
              </a:rPr>
              <a:t>‹#›</a:t>
            </a:fld>
            <a:endParaRPr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5283650" y="205975"/>
            <a:ext cx="31488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980050" y="1349425"/>
            <a:ext cx="1799100" cy="2604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04800">
              <a:spcBef>
                <a:spcPts val="600"/>
              </a:spcBef>
              <a:spcAft>
                <a:spcPts val="0"/>
              </a:spcAft>
              <a:buSzPts val="1200"/>
              <a:buChar char="▫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6887597" y="1349425"/>
            <a:ext cx="1799100" cy="2604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04800">
              <a:spcBef>
                <a:spcPts val="600"/>
              </a:spcBef>
              <a:spcAft>
                <a:spcPts val="0"/>
              </a:spcAft>
              <a:buSzPts val="1200"/>
              <a:buChar char="▫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338385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5283650" y="205975"/>
            <a:ext cx="31488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0" y="4101500"/>
            <a:ext cx="4572000" cy="519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dark">
    <p:bg>
      <p:bgPr>
        <a:solidFill>
          <a:srgbClr val="1D1D1B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5283650" y="205975"/>
            <a:ext cx="31488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5001600" y="1425025"/>
            <a:ext cx="3712800" cy="332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rPr>
              <a:t>‹#›</a:t>
            </a:fld>
            <a:endParaRPr sz="6000">
              <a:solidFill>
                <a:srgbClr val="FFFFFF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0542" y="2382049"/>
            <a:ext cx="2097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 dirty="0" smtClean="0">
                <a:solidFill>
                  <a:schemeClr val="accent5">
                    <a:lumMod val="50000"/>
                  </a:schemeClr>
                </a:solidFill>
                <a:latin typeface="Gill Sans MT" panose="020B0502020104020203" pitchFamily="34" charset="0"/>
                <a:cs typeface="Calibri" panose="020F0502020204030204" pitchFamily="34" charset="0"/>
              </a:rPr>
              <a:t>The Tribe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Gill Sans MT" panose="020B0502020104020203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1128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803053" y="315044"/>
            <a:ext cx="330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800" b="1" dirty="0" smtClean="0">
                <a:solidFill>
                  <a:srgbClr val="002060"/>
                </a:solidFill>
                <a:latin typeface="Montserrat" panose="020B0604020202020204" charset="0"/>
              </a:rPr>
              <a:t>Nature of titles</a:t>
            </a:r>
            <a:endParaRPr lang="en-GB" sz="1800" b="1" dirty="0">
              <a:solidFill>
                <a:srgbClr val="002060"/>
              </a:solidFill>
              <a:latin typeface="Montserrat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03375" y="1129303"/>
            <a:ext cx="39034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From the analysis we noticed that </a:t>
            </a:r>
            <a:r>
              <a:rPr lang="en-US" dirty="0" smtClean="0">
                <a:solidFill>
                  <a:srgbClr val="002060"/>
                </a:solidFill>
                <a:latin typeface="Montserrat" panose="020B0604020202020204" charset="0"/>
              </a:rPr>
              <a:t>56%  </a:t>
            </a:r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of the top trending </a:t>
            </a:r>
            <a:r>
              <a:rPr lang="en-US" dirty="0" smtClean="0">
                <a:solidFill>
                  <a:srgbClr val="002060"/>
                </a:solidFill>
                <a:latin typeface="Montserrat" panose="020B0604020202020204" charset="0"/>
              </a:rPr>
              <a:t>videos </a:t>
            </a:r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included capital letters in their titles.</a:t>
            </a:r>
            <a:endParaRPr lang="en-GB" dirty="0">
              <a:solidFill>
                <a:srgbClr val="002060"/>
              </a:solidFill>
              <a:latin typeface="Montserrat" panose="020B0604020202020204" charset="0"/>
            </a:endParaRPr>
          </a:p>
        </p:txBody>
      </p:sp>
      <p:graphicFrame>
        <p:nvGraphicFramePr>
          <p:cNvPr id="10" name="Chart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2771248"/>
              </p:ext>
            </p:extLst>
          </p:nvPr>
        </p:nvGraphicFramePr>
        <p:xfrm>
          <a:off x="4508713" y="2312894"/>
          <a:ext cx="4450870" cy="2830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6304" y="16552"/>
            <a:ext cx="51388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962072" y="4003382"/>
            <a:ext cx="3766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From the analysis done, we found out that the most opportune time to upload any video was from 4pm onward.</a:t>
            </a:r>
            <a:endParaRPr lang="en-GB" dirty="0">
              <a:solidFill>
                <a:srgbClr val="002060"/>
              </a:solidFill>
              <a:latin typeface="Montserrat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87045" y="299677"/>
            <a:ext cx="3304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 smtClean="0">
                <a:solidFill>
                  <a:srgbClr val="002060"/>
                </a:solidFill>
                <a:latin typeface="Montserrat" panose="020B0604020202020204" charset="0"/>
              </a:rPr>
              <a:t>Prime hours</a:t>
            </a:r>
            <a:endParaRPr lang="en-GB" sz="2000" b="1" dirty="0">
              <a:solidFill>
                <a:srgbClr val="002060"/>
              </a:solidFill>
              <a:latin typeface="Montserrat" panose="020B0604020202020204" charset="0"/>
            </a:endParaRPr>
          </a:p>
        </p:txBody>
      </p:sp>
      <p:graphicFrame>
        <p:nvGraphicFramePr>
          <p:cNvPr id="9" name="Chart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3560244"/>
              </p:ext>
            </p:extLst>
          </p:nvPr>
        </p:nvGraphicFramePr>
        <p:xfrm>
          <a:off x="5177225" y="1024149"/>
          <a:ext cx="4381713" cy="3128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098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9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 descr="create_0006_hio3mrgxjt4-imani-clovis.jpg"/>
          <p:cNvPicPr preferRelativeResize="0"/>
          <p:nvPr/>
        </p:nvPicPr>
        <p:blipFill rotWithShape="1">
          <a:blip r:embed="rId3">
            <a:alphaModFix amt="63000"/>
          </a:blip>
          <a:srcRect l="25000" r="25000"/>
          <a:stretch/>
        </p:blipFill>
        <p:spPr>
          <a:xfrm>
            <a:off x="0" y="0"/>
            <a:ext cx="42185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4572000" y="0"/>
            <a:ext cx="4285786" cy="68200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002060"/>
                </a:solidFill>
                <a:latin typeface="Montserrat" panose="020B0604020202020204" charset="0"/>
              </a:rPr>
              <a:t>Views per day</a:t>
            </a:r>
            <a:endParaRPr lang="en-US" sz="1800" b="1" dirty="0" smtClean="0">
              <a:solidFill>
                <a:srgbClr val="002060"/>
              </a:solidFill>
              <a:latin typeface="Montserrat" panose="020B0604020202020204" charset="0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6" name="Chart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6969352"/>
              </p:ext>
            </p:extLst>
          </p:nvPr>
        </p:nvGraphicFramePr>
        <p:xfrm>
          <a:off x="4518211" y="829876"/>
          <a:ext cx="4794837" cy="3365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664209" y="4579684"/>
            <a:ext cx="3772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>
                <a:solidFill>
                  <a:srgbClr val="002060"/>
                </a:solidFill>
                <a:latin typeface="Montserrat" panose="020B0604020202020204" charset="0"/>
              </a:rPr>
              <a:t>Friday is the day with the most views</a:t>
            </a:r>
            <a:endParaRPr lang="en-GB" dirty="0">
              <a:solidFill>
                <a:srgbClr val="002060"/>
              </a:solidFill>
              <a:latin typeface="Montserra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344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848625" y="215153"/>
            <a:ext cx="3711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 smtClean="0">
                <a:solidFill>
                  <a:srgbClr val="002060"/>
                </a:solidFill>
                <a:latin typeface="Montserrat" panose="020B0604020202020204" charset="0"/>
              </a:rPr>
              <a:t>Commonality</a:t>
            </a:r>
            <a:endParaRPr lang="en-GB" sz="2000" b="1" dirty="0">
              <a:solidFill>
                <a:srgbClr val="002060"/>
              </a:solidFill>
              <a:latin typeface="Montserrat" panose="020B060402020202020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603693" y="1211374"/>
            <a:ext cx="3772860" cy="861774"/>
            <a:chOff x="4848625" y="795929"/>
            <a:chExt cx="2209160" cy="861774"/>
          </a:xfrm>
        </p:grpSpPr>
        <p:sp>
          <p:nvSpPr>
            <p:cNvPr id="6" name="Rectangle 5"/>
            <p:cNvSpPr/>
            <p:nvPr/>
          </p:nvSpPr>
          <p:spPr>
            <a:xfrm>
              <a:off x="4848625" y="1134483"/>
              <a:ext cx="22091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2060"/>
                  </a:solidFill>
                  <a:latin typeface="Montserrat" panose="020B0604020202020204" charset="0"/>
                </a:rPr>
                <a:t>Trending videos have titles </a:t>
              </a:r>
              <a:r>
                <a:rPr lang="en-US" dirty="0" smtClean="0">
                  <a:solidFill>
                    <a:srgbClr val="002060"/>
                  </a:solidFill>
                  <a:latin typeface="Montserrat" panose="020B0604020202020204" charset="0"/>
                </a:rPr>
                <a:t>that </a:t>
              </a:r>
              <a:r>
                <a:rPr lang="en-US" dirty="0">
                  <a:solidFill>
                    <a:srgbClr val="002060"/>
                  </a:solidFill>
                  <a:latin typeface="Montserrat" panose="020B0604020202020204" charset="0"/>
                </a:rPr>
                <a:t>are 33 - 60 characters long.</a:t>
              </a:r>
              <a:endParaRPr lang="en-GB" dirty="0">
                <a:solidFill>
                  <a:srgbClr val="002060"/>
                </a:solidFill>
                <a:latin typeface="Montserrat" panose="020B060402020202020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8625" y="795929"/>
              <a:ext cx="1536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600" b="1" dirty="0" smtClean="0">
                  <a:solidFill>
                    <a:srgbClr val="002060"/>
                  </a:solidFill>
                  <a:latin typeface="Montserrat" panose="020B0604020202020204" charset="0"/>
                </a:rPr>
                <a:t>Length</a:t>
              </a:r>
              <a:endParaRPr lang="en-GB" sz="1600" b="1" dirty="0">
                <a:solidFill>
                  <a:srgbClr val="002060"/>
                </a:solidFill>
                <a:latin typeface="Montserrat" panose="020B060402020202020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603693" y="2690902"/>
            <a:ext cx="4201251" cy="1046254"/>
            <a:chOff x="4727596" y="2229862"/>
            <a:chExt cx="4201251" cy="1046254"/>
          </a:xfrm>
        </p:grpSpPr>
        <p:sp>
          <p:nvSpPr>
            <p:cNvPr id="9" name="Rectangle 8"/>
            <p:cNvSpPr/>
            <p:nvPr/>
          </p:nvSpPr>
          <p:spPr>
            <a:xfrm>
              <a:off x="4727596" y="2537452"/>
              <a:ext cx="420125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2060"/>
                  </a:solidFill>
                  <a:latin typeface="Montserrat" panose="020B0604020202020204" charset="0"/>
                </a:rPr>
                <a:t>The use of key symbols </a:t>
              </a:r>
              <a:r>
                <a:rPr lang="en-US" dirty="0" err="1">
                  <a:solidFill>
                    <a:srgbClr val="002060"/>
                  </a:solidFill>
                  <a:latin typeface="Montserrat" panose="020B0604020202020204" charset="0"/>
                </a:rPr>
                <a:t>i.e</a:t>
              </a:r>
              <a:r>
                <a:rPr lang="en-US" dirty="0">
                  <a:solidFill>
                    <a:srgbClr val="002060"/>
                  </a:solidFill>
                  <a:latin typeface="Montserrat" panose="020B0604020202020204" charset="0"/>
                </a:rPr>
                <a:t> hyphens and vertical bars.</a:t>
              </a:r>
            </a:p>
            <a:p>
              <a:r>
                <a:rPr lang="en-US" dirty="0">
                  <a:solidFill>
                    <a:srgbClr val="002060"/>
                  </a:solidFill>
                  <a:latin typeface="Montserrat" panose="020B0604020202020204" charset="0"/>
                </a:rPr>
                <a:t>Titles and Tags included common words.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7597" y="2229862"/>
              <a:ext cx="1536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600" b="1" dirty="0" smtClean="0">
                  <a:solidFill>
                    <a:srgbClr val="002060"/>
                  </a:solidFill>
                  <a:latin typeface="Montserrat" panose="020B0604020202020204" charset="0"/>
                </a:rPr>
                <a:t>Titles &amp; tags</a:t>
              </a:r>
              <a:endParaRPr lang="en-GB" sz="1600" b="1" dirty="0">
                <a:solidFill>
                  <a:srgbClr val="002060"/>
                </a:solidFill>
                <a:latin typeface="Montserrat" panose="020B060402020202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6252" y="2252944"/>
            <a:ext cx="290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b="1" dirty="0" smtClean="0">
                <a:solidFill>
                  <a:srgbClr val="FFFF00"/>
                </a:solidFill>
                <a:latin typeface="Montserrat" panose="020B0604020202020204" charset="0"/>
              </a:rPr>
              <a:t>Measuring success</a:t>
            </a:r>
            <a:endParaRPr lang="en-GB" sz="2000" b="1" dirty="0">
              <a:solidFill>
                <a:srgbClr val="FFFF00"/>
              </a:solidFill>
              <a:latin typeface="Montserrat" panose="020B060402020202020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42154" y="187698"/>
            <a:ext cx="2455048" cy="1591051"/>
            <a:chOff x="649301" y="428099"/>
            <a:chExt cx="2209160" cy="1591051"/>
          </a:xfrm>
        </p:grpSpPr>
        <p:sp>
          <p:nvSpPr>
            <p:cNvPr id="6" name="Shape 318"/>
            <p:cNvSpPr/>
            <p:nvPr/>
          </p:nvSpPr>
          <p:spPr>
            <a:xfrm>
              <a:off x="886998" y="428099"/>
              <a:ext cx="251793" cy="333679"/>
            </a:xfrm>
            <a:custGeom>
              <a:avLst/>
              <a:gdLst/>
              <a:ahLst/>
              <a:cxnLst/>
              <a:rect l="0" t="0" r="0" b="0"/>
              <a:pathLst>
                <a:path w="11983" h="15880" fill="none" extrusionOk="0">
                  <a:moveTo>
                    <a:pt x="5992" y="0"/>
                  </a:moveTo>
                  <a:lnTo>
                    <a:pt x="5992" y="0"/>
                  </a:lnTo>
                  <a:lnTo>
                    <a:pt x="5675" y="0"/>
                  </a:lnTo>
                  <a:lnTo>
                    <a:pt x="5383" y="25"/>
                  </a:lnTo>
                  <a:lnTo>
                    <a:pt x="5091" y="73"/>
                  </a:lnTo>
                  <a:lnTo>
                    <a:pt x="4774" y="122"/>
                  </a:lnTo>
                  <a:lnTo>
                    <a:pt x="4506" y="195"/>
                  </a:lnTo>
                  <a:lnTo>
                    <a:pt x="4214" y="268"/>
                  </a:lnTo>
                  <a:lnTo>
                    <a:pt x="3654" y="463"/>
                  </a:lnTo>
                  <a:lnTo>
                    <a:pt x="3142" y="731"/>
                  </a:lnTo>
                  <a:lnTo>
                    <a:pt x="2631" y="1023"/>
                  </a:lnTo>
                  <a:lnTo>
                    <a:pt x="2192" y="1364"/>
                  </a:lnTo>
                  <a:lnTo>
                    <a:pt x="1754" y="1754"/>
                  </a:lnTo>
                  <a:lnTo>
                    <a:pt x="1364" y="2192"/>
                  </a:lnTo>
                  <a:lnTo>
                    <a:pt x="1023" y="2631"/>
                  </a:lnTo>
                  <a:lnTo>
                    <a:pt x="731" y="3142"/>
                  </a:lnTo>
                  <a:lnTo>
                    <a:pt x="463" y="3653"/>
                  </a:lnTo>
                  <a:lnTo>
                    <a:pt x="268" y="4214"/>
                  </a:lnTo>
                  <a:lnTo>
                    <a:pt x="195" y="4506"/>
                  </a:lnTo>
                  <a:lnTo>
                    <a:pt x="122" y="4774"/>
                  </a:lnTo>
                  <a:lnTo>
                    <a:pt x="73" y="5090"/>
                  </a:lnTo>
                  <a:lnTo>
                    <a:pt x="25" y="5383"/>
                  </a:lnTo>
                  <a:lnTo>
                    <a:pt x="0" y="5675"/>
                  </a:lnTo>
                  <a:lnTo>
                    <a:pt x="0" y="5991"/>
                  </a:lnTo>
                  <a:lnTo>
                    <a:pt x="0" y="5991"/>
                  </a:lnTo>
                  <a:lnTo>
                    <a:pt x="25" y="6430"/>
                  </a:lnTo>
                  <a:lnTo>
                    <a:pt x="73" y="6868"/>
                  </a:lnTo>
                  <a:lnTo>
                    <a:pt x="147" y="7331"/>
                  </a:lnTo>
                  <a:lnTo>
                    <a:pt x="268" y="7769"/>
                  </a:lnTo>
                  <a:lnTo>
                    <a:pt x="390" y="8208"/>
                  </a:lnTo>
                  <a:lnTo>
                    <a:pt x="561" y="8646"/>
                  </a:lnTo>
                  <a:lnTo>
                    <a:pt x="731" y="9085"/>
                  </a:lnTo>
                  <a:lnTo>
                    <a:pt x="926" y="9523"/>
                  </a:lnTo>
                  <a:lnTo>
                    <a:pt x="1145" y="9937"/>
                  </a:lnTo>
                  <a:lnTo>
                    <a:pt x="1389" y="10375"/>
                  </a:lnTo>
                  <a:lnTo>
                    <a:pt x="1900" y="11179"/>
                  </a:lnTo>
                  <a:lnTo>
                    <a:pt x="2436" y="11958"/>
                  </a:lnTo>
                  <a:lnTo>
                    <a:pt x="2996" y="12689"/>
                  </a:lnTo>
                  <a:lnTo>
                    <a:pt x="3556" y="13371"/>
                  </a:lnTo>
                  <a:lnTo>
                    <a:pt x="4092" y="13980"/>
                  </a:lnTo>
                  <a:lnTo>
                    <a:pt x="4603" y="14540"/>
                  </a:lnTo>
                  <a:lnTo>
                    <a:pt x="5066" y="15003"/>
                  </a:lnTo>
                  <a:lnTo>
                    <a:pt x="5724" y="15636"/>
                  </a:lnTo>
                  <a:lnTo>
                    <a:pt x="5992" y="15880"/>
                  </a:lnTo>
                  <a:lnTo>
                    <a:pt x="5992" y="15880"/>
                  </a:lnTo>
                  <a:lnTo>
                    <a:pt x="6260" y="15636"/>
                  </a:lnTo>
                  <a:lnTo>
                    <a:pt x="6917" y="15003"/>
                  </a:lnTo>
                  <a:lnTo>
                    <a:pt x="7380" y="14540"/>
                  </a:lnTo>
                  <a:lnTo>
                    <a:pt x="7891" y="13980"/>
                  </a:lnTo>
                  <a:lnTo>
                    <a:pt x="8427" y="13371"/>
                  </a:lnTo>
                  <a:lnTo>
                    <a:pt x="8987" y="12689"/>
                  </a:lnTo>
                  <a:lnTo>
                    <a:pt x="9548" y="11958"/>
                  </a:lnTo>
                  <a:lnTo>
                    <a:pt x="10083" y="11179"/>
                  </a:lnTo>
                  <a:lnTo>
                    <a:pt x="10595" y="10375"/>
                  </a:lnTo>
                  <a:lnTo>
                    <a:pt x="10838" y="9937"/>
                  </a:lnTo>
                  <a:lnTo>
                    <a:pt x="11058" y="9523"/>
                  </a:lnTo>
                  <a:lnTo>
                    <a:pt x="11252" y="9085"/>
                  </a:lnTo>
                  <a:lnTo>
                    <a:pt x="11423" y="8646"/>
                  </a:lnTo>
                  <a:lnTo>
                    <a:pt x="11593" y="8208"/>
                  </a:lnTo>
                  <a:lnTo>
                    <a:pt x="11715" y="7769"/>
                  </a:lnTo>
                  <a:lnTo>
                    <a:pt x="11837" y="7331"/>
                  </a:lnTo>
                  <a:lnTo>
                    <a:pt x="11910" y="6868"/>
                  </a:lnTo>
                  <a:lnTo>
                    <a:pt x="11959" y="6430"/>
                  </a:lnTo>
                  <a:lnTo>
                    <a:pt x="11983" y="5991"/>
                  </a:lnTo>
                  <a:lnTo>
                    <a:pt x="11983" y="5991"/>
                  </a:lnTo>
                  <a:lnTo>
                    <a:pt x="11983" y="5675"/>
                  </a:lnTo>
                  <a:lnTo>
                    <a:pt x="11959" y="5383"/>
                  </a:lnTo>
                  <a:lnTo>
                    <a:pt x="11910" y="5090"/>
                  </a:lnTo>
                  <a:lnTo>
                    <a:pt x="11861" y="4774"/>
                  </a:lnTo>
                  <a:lnTo>
                    <a:pt x="11788" y="4506"/>
                  </a:lnTo>
                  <a:lnTo>
                    <a:pt x="11715" y="4214"/>
                  </a:lnTo>
                  <a:lnTo>
                    <a:pt x="11520" y="3653"/>
                  </a:lnTo>
                  <a:lnTo>
                    <a:pt x="11252" y="3142"/>
                  </a:lnTo>
                  <a:lnTo>
                    <a:pt x="10960" y="2631"/>
                  </a:lnTo>
                  <a:lnTo>
                    <a:pt x="10619" y="2192"/>
                  </a:lnTo>
                  <a:lnTo>
                    <a:pt x="10229" y="1754"/>
                  </a:lnTo>
                  <a:lnTo>
                    <a:pt x="9791" y="1364"/>
                  </a:lnTo>
                  <a:lnTo>
                    <a:pt x="9353" y="1023"/>
                  </a:lnTo>
                  <a:lnTo>
                    <a:pt x="8841" y="731"/>
                  </a:lnTo>
                  <a:lnTo>
                    <a:pt x="8330" y="463"/>
                  </a:lnTo>
                  <a:lnTo>
                    <a:pt x="7770" y="268"/>
                  </a:lnTo>
                  <a:lnTo>
                    <a:pt x="7477" y="195"/>
                  </a:lnTo>
                  <a:lnTo>
                    <a:pt x="7209" y="122"/>
                  </a:lnTo>
                  <a:lnTo>
                    <a:pt x="6893" y="73"/>
                  </a:lnTo>
                  <a:lnTo>
                    <a:pt x="6601" y="25"/>
                  </a:lnTo>
                  <a:lnTo>
                    <a:pt x="6308" y="0"/>
                  </a:lnTo>
                  <a:lnTo>
                    <a:pt x="5992" y="0"/>
                  </a:lnTo>
                  <a:lnTo>
                    <a:pt x="5992" y="0"/>
                  </a:lnTo>
                  <a:close/>
                  <a:moveTo>
                    <a:pt x="5992" y="8549"/>
                  </a:moveTo>
                  <a:lnTo>
                    <a:pt x="5992" y="8549"/>
                  </a:lnTo>
                  <a:lnTo>
                    <a:pt x="5724" y="8549"/>
                  </a:lnTo>
                  <a:lnTo>
                    <a:pt x="5480" y="8500"/>
                  </a:lnTo>
                  <a:lnTo>
                    <a:pt x="5237" y="8451"/>
                  </a:lnTo>
                  <a:lnTo>
                    <a:pt x="4993" y="8354"/>
                  </a:lnTo>
                  <a:lnTo>
                    <a:pt x="4774" y="8257"/>
                  </a:lnTo>
                  <a:lnTo>
                    <a:pt x="4555" y="8110"/>
                  </a:lnTo>
                  <a:lnTo>
                    <a:pt x="4360" y="7964"/>
                  </a:lnTo>
                  <a:lnTo>
                    <a:pt x="4189" y="7794"/>
                  </a:lnTo>
                  <a:lnTo>
                    <a:pt x="4019" y="7623"/>
                  </a:lnTo>
                  <a:lnTo>
                    <a:pt x="3873" y="7428"/>
                  </a:lnTo>
                  <a:lnTo>
                    <a:pt x="3727" y="7209"/>
                  </a:lnTo>
                  <a:lnTo>
                    <a:pt x="3629" y="6990"/>
                  </a:lnTo>
                  <a:lnTo>
                    <a:pt x="3532" y="6746"/>
                  </a:lnTo>
                  <a:lnTo>
                    <a:pt x="3483" y="6503"/>
                  </a:lnTo>
                  <a:lnTo>
                    <a:pt x="3434" y="6259"/>
                  </a:lnTo>
                  <a:lnTo>
                    <a:pt x="3434" y="5991"/>
                  </a:lnTo>
                  <a:lnTo>
                    <a:pt x="3434" y="5991"/>
                  </a:lnTo>
                  <a:lnTo>
                    <a:pt x="3434" y="5724"/>
                  </a:lnTo>
                  <a:lnTo>
                    <a:pt x="3483" y="5480"/>
                  </a:lnTo>
                  <a:lnTo>
                    <a:pt x="3532" y="5236"/>
                  </a:lnTo>
                  <a:lnTo>
                    <a:pt x="3629" y="4993"/>
                  </a:lnTo>
                  <a:lnTo>
                    <a:pt x="3727" y="4774"/>
                  </a:lnTo>
                  <a:lnTo>
                    <a:pt x="3873" y="4555"/>
                  </a:lnTo>
                  <a:lnTo>
                    <a:pt x="4019" y="4360"/>
                  </a:lnTo>
                  <a:lnTo>
                    <a:pt x="4189" y="4189"/>
                  </a:lnTo>
                  <a:lnTo>
                    <a:pt x="4360" y="4019"/>
                  </a:lnTo>
                  <a:lnTo>
                    <a:pt x="4555" y="3873"/>
                  </a:lnTo>
                  <a:lnTo>
                    <a:pt x="4774" y="3726"/>
                  </a:lnTo>
                  <a:lnTo>
                    <a:pt x="4993" y="3629"/>
                  </a:lnTo>
                  <a:lnTo>
                    <a:pt x="5237" y="3532"/>
                  </a:lnTo>
                  <a:lnTo>
                    <a:pt x="5480" y="3483"/>
                  </a:lnTo>
                  <a:lnTo>
                    <a:pt x="5724" y="3434"/>
                  </a:lnTo>
                  <a:lnTo>
                    <a:pt x="5992" y="3434"/>
                  </a:lnTo>
                  <a:lnTo>
                    <a:pt x="5992" y="3434"/>
                  </a:lnTo>
                  <a:lnTo>
                    <a:pt x="6260" y="3434"/>
                  </a:lnTo>
                  <a:lnTo>
                    <a:pt x="6503" y="3483"/>
                  </a:lnTo>
                  <a:lnTo>
                    <a:pt x="6747" y="3532"/>
                  </a:lnTo>
                  <a:lnTo>
                    <a:pt x="6990" y="3629"/>
                  </a:lnTo>
                  <a:lnTo>
                    <a:pt x="7209" y="3726"/>
                  </a:lnTo>
                  <a:lnTo>
                    <a:pt x="7429" y="3873"/>
                  </a:lnTo>
                  <a:lnTo>
                    <a:pt x="7623" y="4019"/>
                  </a:lnTo>
                  <a:lnTo>
                    <a:pt x="7794" y="4189"/>
                  </a:lnTo>
                  <a:lnTo>
                    <a:pt x="7964" y="4360"/>
                  </a:lnTo>
                  <a:lnTo>
                    <a:pt x="8111" y="4555"/>
                  </a:lnTo>
                  <a:lnTo>
                    <a:pt x="8257" y="4774"/>
                  </a:lnTo>
                  <a:lnTo>
                    <a:pt x="8354" y="4993"/>
                  </a:lnTo>
                  <a:lnTo>
                    <a:pt x="8452" y="5236"/>
                  </a:lnTo>
                  <a:lnTo>
                    <a:pt x="8500" y="5480"/>
                  </a:lnTo>
                  <a:lnTo>
                    <a:pt x="8549" y="5724"/>
                  </a:lnTo>
                  <a:lnTo>
                    <a:pt x="8549" y="5991"/>
                  </a:lnTo>
                  <a:lnTo>
                    <a:pt x="8549" y="5991"/>
                  </a:lnTo>
                  <a:lnTo>
                    <a:pt x="8549" y="6259"/>
                  </a:lnTo>
                  <a:lnTo>
                    <a:pt x="8500" y="6503"/>
                  </a:lnTo>
                  <a:lnTo>
                    <a:pt x="8452" y="6746"/>
                  </a:lnTo>
                  <a:lnTo>
                    <a:pt x="8354" y="6990"/>
                  </a:lnTo>
                  <a:lnTo>
                    <a:pt x="8257" y="7209"/>
                  </a:lnTo>
                  <a:lnTo>
                    <a:pt x="8111" y="7428"/>
                  </a:lnTo>
                  <a:lnTo>
                    <a:pt x="7964" y="7623"/>
                  </a:lnTo>
                  <a:lnTo>
                    <a:pt x="7794" y="7794"/>
                  </a:lnTo>
                  <a:lnTo>
                    <a:pt x="7623" y="7964"/>
                  </a:lnTo>
                  <a:lnTo>
                    <a:pt x="7429" y="8110"/>
                  </a:lnTo>
                  <a:lnTo>
                    <a:pt x="7209" y="8257"/>
                  </a:lnTo>
                  <a:lnTo>
                    <a:pt x="6990" y="8354"/>
                  </a:lnTo>
                  <a:lnTo>
                    <a:pt x="6747" y="8451"/>
                  </a:lnTo>
                  <a:lnTo>
                    <a:pt x="6503" y="8500"/>
                  </a:lnTo>
                  <a:lnTo>
                    <a:pt x="6260" y="8549"/>
                  </a:lnTo>
                  <a:lnTo>
                    <a:pt x="5992" y="8549"/>
                  </a:lnTo>
                  <a:lnTo>
                    <a:pt x="5992" y="85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301" y="1280486"/>
              <a:ext cx="220916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Montserrat" panose="020B0604020202020204" charset="0"/>
                </a:rPr>
                <a:t>Is there sufficient evidence to reject the null hypothesis</a:t>
              </a:r>
              <a:endParaRPr lang="en-GB" dirty="0">
                <a:solidFill>
                  <a:srgbClr val="002060"/>
                </a:solidFill>
                <a:latin typeface="Montserrat" panose="020B060402020202020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99247" y="941932"/>
              <a:ext cx="1536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600" b="1" dirty="0" smtClean="0">
                  <a:solidFill>
                    <a:schemeClr val="bg1"/>
                  </a:solidFill>
                  <a:latin typeface="Montserrat" panose="020B0604020202020204" charset="0"/>
                </a:rPr>
                <a:t>Metric 1</a:t>
              </a:r>
              <a:endParaRPr lang="en-GB" sz="1600" b="1" dirty="0">
                <a:solidFill>
                  <a:schemeClr val="bg1"/>
                </a:solidFill>
                <a:latin typeface="Montserrat" panose="020B060402020202020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78071" y="223208"/>
            <a:ext cx="2549818" cy="1612402"/>
            <a:chOff x="6418729" y="223208"/>
            <a:chExt cx="2209160" cy="1612402"/>
          </a:xfrm>
        </p:grpSpPr>
        <p:grpSp>
          <p:nvGrpSpPr>
            <p:cNvPr id="17" name="Group 16"/>
            <p:cNvGrpSpPr/>
            <p:nvPr/>
          </p:nvGrpSpPr>
          <p:grpSpPr>
            <a:xfrm>
              <a:off x="6418729" y="758392"/>
              <a:ext cx="2209160" cy="1077218"/>
              <a:chOff x="649301" y="941932"/>
              <a:chExt cx="2209160" cy="1077218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649301" y="1280486"/>
                <a:ext cx="2209160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Montserrat" panose="020B0604020202020204" charset="0"/>
                  </a:rPr>
                  <a:t>When is most suitable day to  publish our videos.</a:t>
                </a:r>
                <a:endParaRPr lang="en-GB" dirty="0">
                  <a:solidFill>
                    <a:srgbClr val="002060"/>
                  </a:solidFill>
                  <a:latin typeface="Montserrat" panose="020B060402020202020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9247" y="941932"/>
                <a:ext cx="1536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1600" b="1" dirty="0" smtClean="0">
                    <a:solidFill>
                      <a:schemeClr val="bg1"/>
                    </a:solidFill>
                    <a:latin typeface="Montserrat" panose="020B0604020202020204" charset="0"/>
                  </a:rPr>
                  <a:t>Metric 2</a:t>
                </a:r>
                <a:endParaRPr lang="en-GB" sz="1600" b="1" dirty="0">
                  <a:solidFill>
                    <a:schemeClr val="bg1"/>
                  </a:solidFill>
                  <a:latin typeface="Montserrat" panose="020B0604020202020204" charset="0"/>
                </a:endParaRPr>
              </a:p>
            </p:txBody>
          </p:sp>
        </p:grpSp>
        <p:sp>
          <p:nvSpPr>
            <p:cNvPr id="21" name="Shape 317"/>
            <p:cNvSpPr/>
            <p:nvPr/>
          </p:nvSpPr>
          <p:spPr>
            <a:xfrm>
              <a:off x="6533481" y="223208"/>
              <a:ext cx="291717" cy="335738"/>
            </a:xfrm>
            <a:custGeom>
              <a:avLst/>
              <a:gdLst/>
              <a:ahLst/>
              <a:cxnLst/>
              <a:rect l="0" t="0" r="0" b="0"/>
              <a:pathLst>
                <a:path w="13883" h="15978" fill="none" extrusionOk="0">
                  <a:moveTo>
                    <a:pt x="3240" y="3240"/>
                  </a:moveTo>
                  <a:lnTo>
                    <a:pt x="3240" y="12616"/>
                  </a:lnTo>
                  <a:lnTo>
                    <a:pt x="3240" y="12616"/>
                  </a:lnTo>
                  <a:lnTo>
                    <a:pt x="2899" y="12592"/>
                  </a:lnTo>
                  <a:lnTo>
                    <a:pt x="2558" y="12592"/>
                  </a:lnTo>
                  <a:lnTo>
                    <a:pt x="2193" y="12641"/>
                  </a:lnTo>
                  <a:lnTo>
                    <a:pt x="1827" y="12738"/>
                  </a:lnTo>
                  <a:lnTo>
                    <a:pt x="1827" y="12738"/>
                  </a:lnTo>
                  <a:lnTo>
                    <a:pt x="1608" y="12811"/>
                  </a:lnTo>
                  <a:lnTo>
                    <a:pt x="1389" y="12909"/>
                  </a:lnTo>
                  <a:lnTo>
                    <a:pt x="1194" y="13030"/>
                  </a:lnTo>
                  <a:lnTo>
                    <a:pt x="999" y="13128"/>
                  </a:lnTo>
                  <a:lnTo>
                    <a:pt x="804" y="13274"/>
                  </a:lnTo>
                  <a:lnTo>
                    <a:pt x="658" y="13396"/>
                  </a:lnTo>
                  <a:lnTo>
                    <a:pt x="512" y="13542"/>
                  </a:lnTo>
                  <a:lnTo>
                    <a:pt x="390" y="13688"/>
                  </a:lnTo>
                  <a:lnTo>
                    <a:pt x="269" y="13858"/>
                  </a:lnTo>
                  <a:lnTo>
                    <a:pt x="171" y="14005"/>
                  </a:lnTo>
                  <a:lnTo>
                    <a:pt x="98" y="14175"/>
                  </a:lnTo>
                  <a:lnTo>
                    <a:pt x="49" y="14346"/>
                  </a:lnTo>
                  <a:lnTo>
                    <a:pt x="25" y="14492"/>
                  </a:lnTo>
                  <a:lnTo>
                    <a:pt x="1" y="14662"/>
                  </a:lnTo>
                  <a:lnTo>
                    <a:pt x="25" y="14833"/>
                  </a:lnTo>
                  <a:lnTo>
                    <a:pt x="49" y="14979"/>
                  </a:lnTo>
                  <a:lnTo>
                    <a:pt x="49" y="14979"/>
                  </a:lnTo>
                  <a:lnTo>
                    <a:pt x="122" y="15149"/>
                  </a:lnTo>
                  <a:lnTo>
                    <a:pt x="196" y="15295"/>
                  </a:lnTo>
                  <a:lnTo>
                    <a:pt x="293" y="15417"/>
                  </a:lnTo>
                  <a:lnTo>
                    <a:pt x="415" y="15539"/>
                  </a:lnTo>
                  <a:lnTo>
                    <a:pt x="561" y="15636"/>
                  </a:lnTo>
                  <a:lnTo>
                    <a:pt x="707" y="15734"/>
                  </a:lnTo>
                  <a:lnTo>
                    <a:pt x="877" y="15807"/>
                  </a:lnTo>
                  <a:lnTo>
                    <a:pt x="1072" y="15880"/>
                  </a:lnTo>
                  <a:lnTo>
                    <a:pt x="1243" y="15929"/>
                  </a:lnTo>
                  <a:lnTo>
                    <a:pt x="1462" y="15953"/>
                  </a:lnTo>
                  <a:lnTo>
                    <a:pt x="1657" y="15977"/>
                  </a:lnTo>
                  <a:lnTo>
                    <a:pt x="1876" y="15977"/>
                  </a:lnTo>
                  <a:lnTo>
                    <a:pt x="2095" y="15953"/>
                  </a:lnTo>
                  <a:lnTo>
                    <a:pt x="2339" y="15929"/>
                  </a:lnTo>
                  <a:lnTo>
                    <a:pt x="2558" y="15880"/>
                  </a:lnTo>
                  <a:lnTo>
                    <a:pt x="2801" y="15831"/>
                  </a:lnTo>
                  <a:lnTo>
                    <a:pt x="2801" y="15831"/>
                  </a:lnTo>
                  <a:lnTo>
                    <a:pt x="3216" y="15661"/>
                  </a:lnTo>
                  <a:lnTo>
                    <a:pt x="3581" y="15466"/>
                  </a:lnTo>
                  <a:lnTo>
                    <a:pt x="3897" y="15247"/>
                  </a:lnTo>
                  <a:lnTo>
                    <a:pt x="4165" y="14979"/>
                  </a:lnTo>
                  <a:lnTo>
                    <a:pt x="4360" y="14711"/>
                  </a:lnTo>
                  <a:lnTo>
                    <a:pt x="4458" y="14565"/>
                  </a:lnTo>
                  <a:lnTo>
                    <a:pt x="4531" y="14419"/>
                  </a:lnTo>
                  <a:lnTo>
                    <a:pt x="4579" y="14272"/>
                  </a:lnTo>
                  <a:lnTo>
                    <a:pt x="4604" y="14126"/>
                  </a:lnTo>
                  <a:lnTo>
                    <a:pt x="4628" y="13980"/>
                  </a:lnTo>
                  <a:lnTo>
                    <a:pt x="4628" y="13834"/>
                  </a:lnTo>
                  <a:lnTo>
                    <a:pt x="4628" y="6187"/>
                  </a:lnTo>
                  <a:lnTo>
                    <a:pt x="12470" y="3727"/>
                  </a:lnTo>
                  <a:lnTo>
                    <a:pt x="12470" y="10108"/>
                  </a:lnTo>
                  <a:lnTo>
                    <a:pt x="12470" y="10108"/>
                  </a:lnTo>
                  <a:lnTo>
                    <a:pt x="12154" y="10083"/>
                  </a:lnTo>
                  <a:lnTo>
                    <a:pt x="11813" y="10083"/>
                  </a:lnTo>
                  <a:lnTo>
                    <a:pt x="11447" y="10132"/>
                  </a:lnTo>
                  <a:lnTo>
                    <a:pt x="11082" y="10230"/>
                  </a:lnTo>
                  <a:lnTo>
                    <a:pt x="11082" y="10230"/>
                  </a:lnTo>
                  <a:lnTo>
                    <a:pt x="10863" y="10303"/>
                  </a:lnTo>
                  <a:lnTo>
                    <a:pt x="10644" y="10400"/>
                  </a:lnTo>
                  <a:lnTo>
                    <a:pt x="10425" y="10522"/>
                  </a:lnTo>
                  <a:lnTo>
                    <a:pt x="10254" y="10619"/>
                  </a:lnTo>
                  <a:lnTo>
                    <a:pt x="10059" y="10765"/>
                  </a:lnTo>
                  <a:lnTo>
                    <a:pt x="9913" y="10887"/>
                  </a:lnTo>
                  <a:lnTo>
                    <a:pt x="9767" y="11033"/>
                  </a:lnTo>
                  <a:lnTo>
                    <a:pt x="9621" y="11179"/>
                  </a:lnTo>
                  <a:lnTo>
                    <a:pt x="9523" y="11350"/>
                  </a:lnTo>
                  <a:lnTo>
                    <a:pt x="9426" y="11496"/>
                  </a:lnTo>
                  <a:lnTo>
                    <a:pt x="9353" y="11666"/>
                  </a:lnTo>
                  <a:lnTo>
                    <a:pt x="9304" y="11837"/>
                  </a:lnTo>
                  <a:lnTo>
                    <a:pt x="9280" y="11983"/>
                  </a:lnTo>
                  <a:lnTo>
                    <a:pt x="9256" y="12154"/>
                  </a:lnTo>
                  <a:lnTo>
                    <a:pt x="9280" y="12324"/>
                  </a:lnTo>
                  <a:lnTo>
                    <a:pt x="9304" y="12470"/>
                  </a:lnTo>
                  <a:lnTo>
                    <a:pt x="9304" y="12470"/>
                  </a:lnTo>
                  <a:lnTo>
                    <a:pt x="9377" y="12641"/>
                  </a:lnTo>
                  <a:lnTo>
                    <a:pt x="9450" y="12787"/>
                  </a:lnTo>
                  <a:lnTo>
                    <a:pt x="9548" y="12909"/>
                  </a:lnTo>
                  <a:lnTo>
                    <a:pt x="9670" y="13030"/>
                  </a:lnTo>
                  <a:lnTo>
                    <a:pt x="9816" y="13128"/>
                  </a:lnTo>
                  <a:lnTo>
                    <a:pt x="9962" y="13225"/>
                  </a:lnTo>
                  <a:lnTo>
                    <a:pt x="10132" y="13298"/>
                  </a:lnTo>
                  <a:lnTo>
                    <a:pt x="10303" y="13371"/>
                  </a:lnTo>
                  <a:lnTo>
                    <a:pt x="10498" y="13420"/>
                  </a:lnTo>
                  <a:lnTo>
                    <a:pt x="10717" y="13444"/>
                  </a:lnTo>
                  <a:lnTo>
                    <a:pt x="10912" y="13469"/>
                  </a:lnTo>
                  <a:lnTo>
                    <a:pt x="11131" y="13469"/>
                  </a:lnTo>
                  <a:lnTo>
                    <a:pt x="11350" y="13444"/>
                  </a:lnTo>
                  <a:lnTo>
                    <a:pt x="11594" y="13420"/>
                  </a:lnTo>
                  <a:lnTo>
                    <a:pt x="11813" y="13371"/>
                  </a:lnTo>
                  <a:lnTo>
                    <a:pt x="12056" y="13323"/>
                  </a:lnTo>
                  <a:lnTo>
                    <a:pt x="12056" y="13323"/>
                  </a:lnTo>
                  <a:lnTo>
                    <a:pt x="12422" y="13176"/>
                  </a:lnTo>
                  <a:lnTo>
                    <a:pt x="12763" y="13006"/>
                  </a:lnTo>
                  <a:lnTo>
                    <a:pt x="13055" y="12787"/>
                  </a:lnTo>
                  <a:lnTo>
                    <a:pt x="13323" y="12568"/>
                  </a:lnTo>
                  <a:lnTo>
                    <a:pt x="13542" y="12324"/>
                  </a:lnTo>
                  <a:lnTo>
                    <a:pt x="13713" y="12056"/>
                  </a:lnTo>
                  <a:lnTo>
                    <a:pt x="13810" y="11788"/>
                  </a:lnTo>
                  <a:lnTo>
                    <a:pt x="13859" y="11642"/>
                  </a:lnTo>
                  <a:lnTo>
                    <a:pt x="13883" y="11520"/>
                  </a:lnTo>
                  <a:lnTo>
                    <a:pt x="13883" y="0"/>
                  </a:lnTo>
                  <a:lnTo>
                    <a:pt x="3240" y="324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8365" y="3292767"/>
            <a:ext cx="2508837" cy="1496225"/>
            <a:chOff x="142153" y="3424013"/>
            <a:chExt cx="2508837" cy="1496225"/>
          </a:xfrm>
        </p:grpSpPr>
        <p:grpSp>
          <p:nvGrpSpPr>
            <p:cNvPr id="23" name="Group 22"/>
            <p:cNvGrpSpPr/>
            <p:nvPr/>
          </p:nvGrpSpPr>
          <p:grpSpPr>
            <a:xfrm>
              <a:off x="142153" y="3843020"/>
              <a:ext cx="2508837" cy="1077218"/>
              <a:chOff x="649300" y="941932"/>
              <a:chExt cx="2508837" cy="1077218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649300" y="1280486"/>
                <a:ext cx="2508837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Montserrat" panose="020B0604020202020204" charset="0"/>
                  </a:rPr>
                  <a:t>What is common about the meta data in most trending videos.</a:t>
                </a:r>
                <a:endParaRPr lang="en-GB" dirty="0">
                  <a:solidFill>
                    <a:srgbClr val="002060"/>
                  </a:solidFill>
                  <a:latin typeface="Montserrat" panose="020B060402020202020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99247" y="941932"/>
                <a:ext cx="1536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1600" b="1" dirty="0" smtClean="0">
                    <a:solidFill>
                      <a:schemeClr val="bg1"/>
                    </a:solidFill>
                    <a:latin typeface="Montserrat" panose="020B0604020202020204" charset="0"/>
                  </a:rPr>
                  <a:t>Metric 3</a:t>
                </a:r>
                <a:endParaRPr lang="en-GB" sz="1600" b="1" dirty="0">
                  <a:solidFill>
                    <a:schemeClr val="bg1"/>
                  </a:solidFill>
                  <a:latin typeface="Montserrat" panose="020B0604020202020204" charset="0"/>
                </a:endParaRPr>
              </a:p>
            </p:txBody>
          </p:sp>
        </p:grpSp>
        <p:grpSp>
          <p:nvGrpSpPr>
            <p:cNvPr id="36" name="Shape 360"/>
            <p:cNvGrpSpPr/>
            <p:nvPr/>
          </p:nvGrpSpPr>
          <p:grpSpPr>
            <a:xfrm>
              <a:off x="322518" y="3424013"/>
              <a:ext cx="366458" cy="366437"/>
              <a:chOff x="1923675" y="1633650"/>
              <a:chExt cx="436000" cy="435975"/>
            </a:xfrm>
          </p:grpSpPr>
          <p:sp>
            <p:nvSpPr>
              <p:cNvPr id="37" name="Shape 361"/>
              <p:cNvSpPr/>
              <p:nvPr/>
            </p:nvSpPr>
            <p:spPr>
              <a:xfrm>
                <a:off x="2209250" y="1633650"/>
                <a:ext cx="150425" cy="150425"/>
              </a:xfrm>
              <a:custGeom>
                <a:avLst/>
                <a:gdLst/>
                <a:ahLst/>
                <a:cxnLst/>
                <a:rect l="0" t="0" r="0" b="0"/>
                <a:pathLst>
                  <a:path w="6017" h="6017" fill="none" extrusionOk="0">
                    <a:moveTo>
                      <a:pt x="5846" y="3605"/>
                    </a:moveTo>
                    <a:lnTo>
                      <a:pt x="2412" y="171"/>
                    </a:lnTo>
                    <a:lnTo>
                      <a:pt x="2412" y="171"/>
                    </a:lnTo>
                    <a:lnTo>
                      <a:pt x="2314" y="98"/>
                    </a:lnTo>
                    <a:lnTo>
                      <a:pt x="2217" y="49"/>
                    </a:lnTo>
                    <a:lnTo>
                      <a:pt x="2095" y="25"/>
                    </a:lnTo>
                    <a:lnTo>
                      <a:pt x="1997" y="1"/>
                    </a:lnTo>
                    <a:lnTo>
                      <a:pt x="1876" y="25"/>
                    </a:lnTo>
                    <a:lnTo>
                      <a:pt x="1778" y="49"/>
                    </a:lnTo>
                    <a:lnTo>
                      <a:pt x="1681" y="98"/>
                    </a:lnTo>
                    <a:lnTo>
                      <a:pt x="1583" y="171"/>
                    </a:lnTo>
                    <a:lnTo>
                      <a:pt x="0" y="1778"/>
                    </a:lnTo>
                    <a:lnTo>
                      <a:pt x="4238" y="6016"/>
                    </a:lnTo>
                    <a:lnTo>
                      <a:pt x="5846" y="4433"/>
                    </a:lnTo>
                    <a:lnTo>
                      <a:pt x="5846" y="4433"/>
                    </a:lnTo>
                    <a:lnTo>
                      <a:pt x="5919" y="4336"/>
                    </a:lnTo>
                    <a:lnTo>
                      <a:pt x="5967" y="4238"/>
                    </a:lnTo>
                    <a:lnTo>
                      <a:pt x="5992" y="4141"/>
                    </a:lnTo>
                    <a:lnTo>
                      <a:pt x="6016" y="4019"/>
                    </a:lnTo>
                    <a:lnTo>
                      <a:pt x="5992" y="3922"/>
                    </a:lnTo>
                    <a:lnTo>
                      <a:pt x="5967" y="3800"/>
                    </a:lnTo>
                    <a:lnTo>
                      <a:pt x="5919" y="3703"/>
                    </a:lnTo>
                    <a:lnTo>
                      <a:pt x="5846" y="3605"/>
                    </a:lnTo>
                    <a:lnTo>
                      <a:pt x="5846" y="3605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Shape 362"/>
              <p:cNvSpPr/>
              <p:nvPr/>
            </p:nvSpPr>
            <p:spPr>
              <a:xfrm>
                <a:off x="2019900" y="1757250"/>
                <a:ext cx="261825" cy="261850"/>
              </a:xfrm>
              <a:custGeom>
                <a:avLst/>
                <a:gdLst/>
                <a:ahLst/>
                <a:cxnLst/>
                <a:rect l="0" t="0" r="0" b="0"/>
                <a:pathLst>
                  <a:path w="10473" h="10474" fill="none" extrusionOk="0">
                    <a:moveTo>
                      <a:pt x="10473" y="1"/>
                    </a:moveTo>
                    <a:lnTo>
                      <a:pt x="0" y="10473"/>
                    </a:lnTo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Shape 363"/>
              <p:cNvSpPr/>
              <p:nvPr/>
            </p:nvSpPr>
            <p:spPr>
              <a:xfrm>
                <a:off x="1923675" y="1681150"/>
                <a:ext cx="388500" cy="388475"/>
              </a:xfrm>
              <a:custGeom>
                <a:avLst/>
                <a:gdLst/>
                <a:ahLst/>
                <a:cxnLst/>
                <a:rect l="0" t="0" r="0" b="0"/>
                <a:pathLst>
                  <a:path w="15540" h="15539" fill="none" extrusionOk="0">
                    <a:moveTo>
                      <a:pt x="11277" y="0"/>
                    </a:moveTo>
                    <a:lnTo>
                      <a:pt x="756" y="10546"/>
                    </a:lnTo>
                    <a:lnTo>
                      <a:pt x="756" y="10546"/>
                    </a:lnTo>
                    <a:lnTo>
                      <a:pt x="683" y="10619"/>
                    </a:lnTo>
                    <a:lnTo>
                      <a:pt x="634" y="10692"/>
                    </a:lnTo>
                    <a:lnTo>
                      <a:pt x="610" y="10765"/>
                    </a:lnTo>
                    <a:lnTo>
                      <a:pt x="585" y="10863"/>
                    </a:lnTo>
                    <a:lnTo>
                      <a:pt x="1" y="14881"/>
                    </a:lnTo>
                    <a:lnTo>
                      <a:pt x="1" y="14881"/>
                    </a:lnTo>
                    <a:lnTo>
                      <a:pt x="1" y="15003"/>
                    </a:lnTo>
                    <a:lnTo>
                      <a:pt x="25" y="15149"/>
                    </a:lnTo>
                    <a:lnTo>
                      <a:pt x="98" y="15271"/>
                    </a:lnTo>
                    <a:lnTo>
                      <a:pt x="171" y="15368"/>
                    </a:lnTo>
                    <a:lnTo>
                      <a:pt x="171" y="15368"/>
                    </a:lnTo>
                    <a:lnTo>
                      <a:pt x="269" y="15441"/>
                    </a:lnTo>
                    <a:lnTo>
                      <a:pt x="366" y="15490"/>
                    </a:lnTo>
                    <a:lnTo>
                      <a:pt x="464" y="15514"/>
                    </a:lnTo>
                    <a:lnTo>
                      <a:pt x="585" y="15539"/>
                    </a:lnTo>
                    <a:lnTo>
                      <a:pt x="585" y="15539"/>
                    </a:lnTo>
                    <a:lnTo>
                      <a:pt x="659" y="15539"/>
                    </a:lnTo>
                    <a:lnTo>
                      <a:pt x="4677" y="14954"/>
                    </a:lnTo>
                    <a:lnTo>
                      <a:pt x="4677" y="14954"/>
                    </a:lnTo>
                    <a:lnTo>
                      <a:pt x="4848" y="14905"/>
                    </a:lnTo>
                    <a:lnTo>
                      <a:pt x="4921" y="14857"/>
                    </a:lnTo>
                    <a:lnTo>
                      <a:pt x="4994" y="14784"/>
                    </a:lnTo>
                    <a:lnTo>
                      <a:pt x="15539" y="4262"/>
                    </a:lnTo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Shape 364"/>
              <p:cNvSpPr/>
              <p:nvPr/>
            </p:nvSpPr>
            <p:spPr>
              <a:xfrm>
                <a:off x="1974225" y="1711575"/>
                <a:ext cx="261825" cy="261850"/>
              </a:xfrm>
              <a:custGeom>
                <a:avLst/>
                <a:gdLst/>
                <a:ahLst/>
                <a:cxnLst/>
                <a:rect l="0" t="0" r="0" b="0"/>
                <a:pathLst>
                  <a:path w="10473" h="10474" fill="none" extrusionOk="0">
                    <a:moveTo>
                      <a:pt x="0" y="10474"/>
                    </a:moveTo>
                    <a:lnTo>
                      <a:pt x="10473" y="1"/>
                    </a:lnTo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Shape 365"/>
              <p:cNvSpPr/>
              <p:nvPr/>
            </p:nvSpPr>
            <p:spPr>
              <a:xfrm>
                <a:off x="1934650" y="2014200"/>
                <a:ext cx="44475" cy="44475"/>
              </a:xfrm>
              <a:custGeom>
                <a:avLst/>
                <a:gdLst/>
                <a:ahLst/>
                <a:cxnLst/>
                <a:rect l="0" t="0" r="0" b="0"/>
                <a:pathLst>
                  <a:path w="1779" h="1779" fill="none" extrusionOk="0">
                    <a:moveTo>
                      <a:pt x="1778" y="1778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Shape 366"/>
              <p:cNvSpPr/>
              <p:nvPr/>
            </p:nvSpPr>
            <p:spPr>
              <a:xfrm>
                <a:off x="1944375" y="1947225"/>
                <a:ext cx="101725" cy="101700"/>
              </a:xfrm>
              <a:custGeom>
                <a:avLst/>
                <a:gdLst/>
                <a:ahLst/>
                <a:cxnLst/>
                <a:rect l="0" t="0" r="0" b="0"/>
                <a:pathLst>
                  <a:path w="4069" h="4068" fill="none" extrusionOk="0">
                    <a:moveTo>
                      <a:pt x="1" y="49"/>
                    </a:moveTo>
                    <a:lnTo>
                      <a:pt x="1" y="49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4068" y="4043"/>
                    </a:lnTo>
                    <a:lnTo>
                      <a:pt x="4068" y="4043"/>
                    </a:lnTo>
                    <a:lnTo>
                      <a:pt x="4068" y="4043"/>
                    </a:lnTo>
                    <a:lnTo>
                      <a:pt x="4020" y="4068"/>
                    </a:lnTo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6078071" y="3396653"/>
            <a:ext cx="2664570" cy="1540742"/>
            <a:chOff x="6418729" y="3379496"/>
            <a:chExt cx="2209160" cy="1540742"/>
          </a:xfrm>
        </p:grpSpPr>
        <p:grpSp>
          <p:nvGrpSpPr>
            <p:cNvPr id="32" name="Group 31"/>
            <p:cNvGrpSpPr/>
            <p:nvPr/>
          </p:nvGrpSpPr>
          <p:grpSpPr>
            <a:xfrm>
              <a:off x="6418729" y="3843020"/>
              <a:ext cx="2209160" cy="1077218"/>
              <a:chOff x="649301" y="941932"/>
              <a:chExt cx="2209160" cy="107721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649301" y="1280486"/>
                <a:ext cx="2209160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Montserrat" panose="020B0604020202020204" charset="0"/>
                  </a:rPr>
                  <a:t>What time of the day should you upload your videos.</a:t>
                </a:r>
                <a:endParaRPr lang="en-GB" dirty="0">
                  <a:solidFill>
                    <a:srgbClr val="002060"/>
                  </a:solidFill>
                  <a:latin typeface="Montserrat" panose="020B0604020202020204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99247" y="941932"/>
                <a:ext cx="1536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1600" b="1" dirty="0" smtClean="0">
                    <a:solidFill>
                      <a:schemeClr val="bg1"/>
                    </a:solidFill>
                    <a:latin typeface="Montserrat" panose="020B0604020202020204" charset="0"/>
                  </a:rPr>
                  <a:t>Metric 4</a:t>
                </a:r>
                <a:endParaRPr lang="en-GB" sz="1600" b="1" dirty="0">
                  <a:solidFill>
                    <a:schemeClr val="bg1"/>
                  </a:solidFill>
                  <a:latin typeface="Montserrat" panose="020B0604020202020204" charset="0"/>
                </a:endParaRPr>
              </a:p>
            </p:txBody>
          </p:sp>
        </p:grpSp>
        <p:sp>
          <p:nvSpPr>
            <p:cNvPr id="51" name="Shape 341"/>
            <p:cNvSpPr/>
            <p:nvPr/>
          </p:nvSpPr>
          <p:spPr>
            <a:xfrm>
              <a:off x="6639637" y="3379496"/>
              <a:ext cx="317310" cy="29424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7036" y="107579"/>
            <a:ext cx="2520367" cy="373444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4388378" y="1395529"/>
            <a:ext cx="3964165" cy="2604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>
              <a:buNone/>
            </a:pPr>
            <a:r>
              <a:rPr lang="en-US" sz="1400" b="1" i="1" dirty="0">
                <a:solidFill>
                  <a:srgbClr val="8BAB42">
                    <a:lumMod val="75000"/>
                  </a:srgbClr>
                </a:solidFill>
              </a:rPr>
              <a:t>Alternative</a:t>
            </a:r>
            <a:r>
              <a:rPr lang="en-US" sz="1400" b="1" dirty="0">
                <a:solidFill>
                  <a:srgbClr val="8BAB42">
                    <a:lumMod val="75000"/>
                  </a:srgbClr>
                </a:solidFill>
              </a:rPr>
              <a:t> Hypothesis:</a:t>
            </a:r>
          </a:p>
          <a:p>
            <a:pPr marL="0" lvl="0" indent="0">
              <a:buNone/>
            </a:pPr>
            <a:r>
              <a:rPr lang="en-US" sz="1400" b="1" dirty="0" smtClean="0"/>
              <a:t>Ha</a:t>
            </a:r>
            <a:r>
              <a:rPr lang="en-US" sz="1400" dirty="0"/>
              <a:t> =. </a:t>
            </a:r>
            <a:r>
              <a:rPr lang="en-US" sz="1400" dirty="0">
                <a:solidFill>
                  <a:srgbClr val="002060"/>
                </a:solidFill>
                <a:latin typeface="Montserrat"/>
                <a:ea typeface="Montserrat"/>
                <a:cs typeface="Montserrat"/>
              </a:rPr>
              <a:t>There’s no difference in viewership between videos released on weekdays and those released on the weekends</a:t>
            </a:r>
            <a:endParaRPr lang="en-US" sz="1400" dirty="0">
              <a:solidFill>
                <a:srgbClr val="002060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388378" y="336604"/>
            <a:ext cx="31488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002060"/>
                </a:solidFill>
                <a:sym typeface="Raleway"/>
              </a:rPr>
              <a:t>Conclusion</a:t>
            </a:r>
            <a:endParaRPr sz="2000" dirty="0">
              <a:solidFill>
                <a:srgbClr val="002060"/>
              </a:solidFill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2523497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53465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4876398" y="205975"/>
            <a:ext cx="31488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002060"/>
                </a:solidFill>
              </a:rPr>
              <a:t>Recommendation</a:t>
            </a:r>
            <a:endParaRPr sz="2000" dirty="0">
              <a:solidFill>
                <a:srgbClr val="002060"/>
              </a:solidFill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4984435" y="1959101"/>
            <a:ext cx="2653497" cy="4536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>
              <a:buClr>
                <a:srgbClr val="1D1D1B"/>
              </a:buClr>
              <a:buSzPts val="1400"/>
            </a:pPr>
            <a:r>
              <a:rPr lang="en-US" dirty="0" smtClean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Publish periodic videos on Friday</a:t>
            </a:r>
            <a:endParaRPr dirty="0">
              <a:solidFill>
                <a:srgbClr val="002060"/>
              </a:solidFill>
              <a:latin typeface="Montserrat"/>
              <a:ea typeface="Montserrat"/>
              <a:cs typeface="Montserrat"/>
              <a:sym typeface="Raleway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4942473" y="4344876"/>
            <a:ext cx="2930122" cy="37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Montserrat"/>
                <a:ea typeface="Montserrat"/>
                <a:cs typeface="Montserrat"/>
              </a:rPr>
              <a:t>Use titles that are 33-60 character long</a:t>
            </a:r>
            <a:endParaRPr dirty="0">
              <a:solidFill>
                <a:srgbClr val="002060"/>
              </a:solidFill>
              <a:latin typeface="Montserrat"/>
              <a:ea typeface="Montserrat"/>
              <a:cs typeface="Montserrat"/>
              <a:sym typeface="Raleway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4984436" y="2947772"/>
            <a:ext cx="2653496" cy="717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 smtClean="0">
                <a:solidFill>
                  <a:srgbClr val="002060"/>
                </a:solidFill>
                <a:latin typeface="Montserrat"/>
                <a:ea typeface="Montserrat"/>
                <a:cs typeface="Montserrat"/>
              </a:rPr>
              <a:t>Publicize content from 4pm everyday</a:t>
            </a:r>
            <a:endParaRPr dirty="0">
              <a:solidFill>
                <a:srgbClr val="002060"/>
              </a:solidFill>
              <a:latin typeface="Montserrat"/>
              <a:ea typeface="Montserrat"/>
              <a:cs typeface="Montserrat"/>
              <a:sym typeface="Raleway"/>
            </a:endParaRPr>
          </a:p>
        </p:txBody>
      </p:sp>
      <p:sp>
        <p:nvSpPr>
          <p:cNvPr id="10" name="Flowchart: Merge 9"/>
          <p:cNvSpPr/>
          <p:nvPr/>
        </p:nvSpPr>
        <p:spPr>
          <a:xfrm>
            <a:off x="6215785" y="1653528"/>
            <a:ext cx="192702" cy="229412"/>
          </a:xfrm>
          <a:prstGeom prst="flowChartMerge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060"/>
              </a:solidFill>
            </a:endParaRPr>
          </a:p>
        </p:txBody>
      </p:sp>
      <p:sp>
        <p:nvSpPr>
          <p:cNvPr id="21" name="Flowchart: Merge 20"/>
          <p:cNvSpPr/>
          <p:nvPr/>
        </p:nvSpPr>
        <p:spPr>
          <a:xfrm>
            <a:off x="6214832" y="2678937"/>
            <a:ext cx="192702" cy="229412"/>
          </a:xfrm>
          <a:prstGeom prst="flowChartMerge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060"/>
              </a:solidFill>
            </a:endParaRPr>
          </a:p>
        </p:txBody>
      </p:sp>
      <p:sp>
        <p:nvSpPr>
          <p:cNvPr id="22" name="Flowchart: Merge 21"/>
          <p:cNvSpPr/>
          <p:nvPr/>
        </p:nvSpPr>
        <p:spPr>
          <a:xfrm>
            <a:off x="6214832" y="3839841"/>
            <a:ext cx="192702" cy="229412"/>
          </a:xfrm>
          <a:prstGeom prst="flowChartMerge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28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6252" y="2252944"/>
            <a:ext cx="290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b="1" dirty="0" smtClean="0">
                <a:solidFill>
                  <a:srgbClr val="FFFF00"/>
                </a:solidFill>
                <a:latin typeface="Montserrat" panose="020B0604020202020204" charset="0"/>
              </a:rPr>
              <a:t>TEAM MEMBERS</a:t>
            </a:r>
            <a:endParaRPr lang="en-GB" sz="2000" b="1" dirty="0">
              <a:solidFill>
                <a:srgbClr val="FFFF00"/>
              </a:solidFill>
              <a:latin typeface="Montserrat" panose="020B060402020202020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6050" y="223208"/>
            <a:ext cx="2209160" cy="1160164"/>
            <a:chOff x="649301" y="428099"/>
            <a:chExt cx="2209160" cy="1160164"/>
          </a:xfrm>
        </p:grpSpPr>
        <p:sp>
          <p:nvSpPr>
            <p:cNvPr id="6" name="Shape 318"/>
            <p:cNvSpPr/>
            <p:nvPr/>
          </p:nvSpPr>
          <p:spPr>
            <a:xfrm>
              <a:off x="886998" y="428099"/>
              <a:ext cx="251793" cy="333679"/>
            </a:xfrm>
            <a:custGeom>
              <a:avLst/>
              <a:gdLst/>
              <a:ahLst/>
              <a:cxnLst/>
              <a:rect l="0" t="0" r="0" b="0"/>
              <a:pathLst>
                <a:path w="11983" h="15880" fill="none" extrusionOk="0">
                  <a:moveTo>
                    <a:pt x="5992" y="0"/>
                  </a:moveTo>
                  <a:lnTo>
                    <a:pt x="5992" y="0"/>
                  </a:lnTo>
                  <a:lnTo>
                    <a:pt x="5675" y="0"/>
                  </a:lnTo>
                  <a:lnTo>
                    <a:pt x="5383" y="25"/>
                  </a:lnTo>
                  <a:lnTo>
                    <a:pt x="5091" y="73"/>
                  </a:lnTo>
                  <a:lnTo>
                    <a:pt x="4774" y="122"/>
                  </a:lnTo>
                  <a:lnTo>
                    <a:pt x="4506" y="195"/>
                  </a:lnTo>
                  <a:lnTo>
                    <a:pt x="4214" y="268"/>
                  </a:lnTo>
                  <a:lnTo>
                    <a:pt x="3654" y="463"/>
                  </a:lnTo>
                  <a:lnTo>
                    <a:pt x="3142" y="731"/>
                  </a:lnTo>
                  <a:lnTo>
                    <a:pt x="2631" y="1023"/>
                  </a:lnTo>
                  <a:lnTo>
                    <a:pt x="2192" y="1364"/>
                  </a:lnTo>
                  <a:lnTo>
                    <a:pt x="1754" y="1754"/>
                  </a:lnTo>
                  <a:lnTo>
                    <a:pt x="1364" y="2192"/>
                  </a:lnTo>
                  <a:lnTo>
                    <a:pt x="1023" y="2631"/>
                  </a:lnTo>
                  <a:lnTo>
                    <a:pt x="731" y="3142"/>
                  </a:lnTo>
                  <a:lnTo>
                    <a:pt x="463" y="3653"/>
                  </a:lnTo>
                  <a:lnTo>
                    <a:pt x="268" y="4214"/>
                  </a:lnTo>
                  <a:lnTo>
                    <a:pt x="195" y="4506"/>
                  </a:lnTo>
                  <a:lnTo>
                    <a:pt x="122" y="4774"/>
                  </a:lnTo>
                  <a:lnTo>
                    <a:pt x="73" y="5090"/>
                  </a:lnTo>
                  <a:lnTo>
                    <a:pt x="25" y="5383"/>
                  </a:lnTo>
                  <a:lnTo>
                    <a:pt x="0" y="5675"/>
                  </a:lnTo>
                  <a:lnTo>
                    <a:pt x="0" y="5991"/>
                  </a:lnTo>
                  <a:lnTo>
                    <a:pt x="0" y="5991"/>
                  </a:lnTo>
                  <a:lnTo>
                    <a:pt x="25" y="6430"/>
                  </a:lnTo>
                  <a:lnTo>
                    <a:pt x="73" y="6868"/>
                  </a:lnTo>
                  <a:lnTo>
                    <a:pt x="147" y="7331"/>
                  </a:lnTo>
                  <a:lnTo>
                    <a:pt x="268" y="7769"/>
                  </a:lnTo>
                  <a:lnTo>
                    <a:pt x="390" y="8208"/>
                  </a:lnTo>
                  <a:lnTo>
                    <a:pt x="561" y="8646"/>
                  </a:lnTo>
                  <a:lnTo>
                    <a:pt x="731" y="9085"/>
                  </a:lnTo>
                  <a:lnTo>
                    <a:pt x="926" y="9523"/>
                  </a:lnTo>
                  <a:lnTo>
                    <a:pt x="1145" y="9937"/>
                  </a:lnTo>
                  <a:lnTo>
                    <a:pt x="1389" y="10375"/>
                  </a:lnTo>
                  <a:lnTo>
                    <a:pt x="1900" y="11179"/>
                  </a:lnTo>
                  <a:lnTo>
                    <a:pt x="2436" y="11958"/>
                  </a:lnTo>
                  <a:lnTo>
                    <a:pt x="2996" y="12689"/>
                  </a:lnTo>
                  <a:lnTo>
                    <a:pt x="3556" y="13371"/>
                  </a:lnTo>
                  <a:lnTo>
                    <a:pt x="4092" y="13980"/>
                  </a:lnTo>
                  <a:lnTo>
                    <a:pt x="4603" y="14540"/>
                  </a:lnTo>
                  <a:lnTo>
                    <a:pt x="5066" y="15003"/>
                  </a:lnTo>
                  <a:lnTo>
                    <a:pt x="5724" y="15636"/>
                  </a:lnTo>
                  <a:lnTo>
                    <a:pt x="5992" y="15880"/>
                  </a:lnTo>
                  <a:lnTo>
                    <a:pt x="5992" y="15880"/>
                  </a:lnTo>
                  <a:lnTo>
                    <a:pt x="6260" y="15636"/>
                  </a:lnTo>
                  <a:lnTo>
                    <a:pt x="6917" y="15003"/>
                  </a:lnTo>
                  <a:lnTo>
                    <a:pt x="7380" y="14540"/>
                  </a:lnTo>
                  <a:lnTo>
                    <a:pt x="7891" y="13980"/>
                  </a:lnTo>
                  <a:lnTo>
                    <a:pt x="8427" y="13371"/>
                  </a:lnTo>
                  <a:lnTo>
                    <a:pt x="8987" y="12689"/>
                  </a:lnTo>
                  <a:lnTo>
                    <a:pt x="9548" y="11958"/>
                  </a:lnTo>
                  <a:lnTo>
                    <a:pt x="10083" y="11179"/>
                  </a:lnTo>
                  <a:lnTo>
                    <a:pt x="10595" y="10375"/>
                  </a:lnTo>
                  <a:lnTo>
                    <a:pt x="10838" y="9937"/>
                  </a:lnTo>
                  <a:lnTo>
                    <a:pt x="11058" y="9523"/>
                  </a:lnTo>
                  <a:lnTo>
                    <a:pt x="11252" y="9085"/>
                  </a:lnTo>
                  <a:lnTo>
                    <a:pt x="11423" y="8646"/>
                  </a:lnTo>
                  <a:lnTo>
                    <a:pt x="11593" y="8208"/>
                  </a:lnTo>
                  <a:lnTo>
                    <a:pt x="11715" y="7769"/>
                  </a:lnTo>
                  <a:lnTo>
                    <a:pt x="11837" y="7331"/>
                  </a:lnTo>
                  <a:lnTo>
                    <a:pt x="11910" y="6868"/>
                  </a:lnTo>
                  <a:lnTo>
                    <a:pt x="11959" y="6430"/>
                  </a:lnTo>
                  <a:lnTo>
                    <a:pt x="11983" y="5991"/>
                  </a:lnTo>
                  <a:lnTo>
                    <a:pt x="11983" y="5991"/>
                  </a:lnTo>
                  <a:lnTo>
                    <a:pt x="11983" y="5675"/>
                  </a:lnTo>
                  <a:lnTo>
                    <a:pt x="11959" y="5383"/>
                  </a:lnTo>
                  <a:lnTo>
                    <a:pt x="11910" y="5090"/>
                  </a:lnTo>
                  <a:lnTo>
                    <a:pt x="11861" y="4774"/>
                  </a:lnTo>
                  <a:lnTo>
                    <a:pt x="11788" y="4506"/>
                  </a:lnTo>
                  <a:lnTo>
                    <a:pt x="11715" y="4214"/>
                  </a:lnTo>
                  <a:lnTo>
                    <a:pt x="11520" y="3653"/>
                  </a:lnTo>
                  <a:lnTo>
                    <a:pt x="11252" y="3142"/>
                  </a:lnTo>
                  <a:lnTo>
                    <a:pt x="10960" y="2631"/>
                  </a:lnTo>
                  <a:lnTo>
                    <a:pt x="10619" y="2192"/>
                  </a:lnTo>
                  <a:lnTo>
                    <a:pt x="10229" y="1754"/>
                  </a:lnTo>
                  <a:lnTo>
                    <a:pt x="9791" y="1364"/>
                  </a:lnTo>
                  <a:lnTo>
                    <a:pt x="9353" y="1023"/>
                  </a:lnTo>
                  <a:lnTo>
                    <a:pt x="8841" y="731"/>
                  </a:lnTo>
                  <a:lnTo>
                    <a:pt x="8330" y="463"/>
                  </a:lnTo>
                  <a:lnTo>
                    <a:pt x="7770" y="268"/>
                  </a:lnTo>
                  <a:lnTo>
                    <a:pt x="7477" y="195"/>
                  </a:lnTo>
                  <a:lnTo>
                    <a:pt x="7209" y="122"/>
                  </a:lnTo>
                  <a:lnTo>
                    <a:pt x="6893" y="73"/>
                  </a:lnTo>
                  <a:lnTo>
                    <a:pt x="6601" y="25"/>
                  </a:lnTo>
                  <a:lnTo>
                    <a:pt x="6308" y="0"/>
                  </a:lnTo>
                  <a:lnTo>
                    <a:pt x="5992" y="0"/>
                  </a:lnTo>
                  <a:lnTo>
                    <a:pt x="5992" y="0"/>
                  </a:lnTo>
                  <a:close/>
                  <a:moveTo>
                    <a:pt x="5992" y="8549"/>
                  </a:moveTo>
                  <a:lnTo>
                    <a:pt x="5992" y="8549"/>
                  </a:lnTo>
                  <a:lnTo>
                    <a:pt x="5724" y="8549"/>
                  </a:lnTo>
                  <a:lnTo>
                    <a:pt x="5480" y="8500"/>
                  </a:lnTo>
                  <a:lnTo>
                    <a:pt x="5237" y="8451"/>
                  </a:lnTo>
                  <a:lnTo>
                    <a:pt x="4993" y="8354"/>
                  </a:lnTo>
                  <a:lnTo>
                    <a:pt x="4774" y="8257"/>
                  </a:lnTo>
                  <a:lnTo>
                    <a:pt x="4555" y="8110"/>
                  </a:lnTo>
                  <a:lnTo>
                    <a:pt x="4360" y="7964"/>
                  </a:lnTo>
                  <a:lnTo>
                    <a:pt x="4189" y="7794"/>
                  </a:lnTo>
                  <a:lnTo>
                    <a:pt x="4019" y="7623"/>
                  </a:lnTo>
                  <a:lnTo>
                    <a:pt x="3873" y="7428"/>
                  </a:lnTo>
                  <a:lnTo>
                    <a:pt x="3727" y="7209"/>
                  </a:lnTo>
                  <a:lnTo>
                    <a:pt x="3629" y="6990"/>
                  </a:lnTo>
                  <a:lnTo>
                    <a:pt x="3532" y="6746"/>
                  </a:lnTo>
                  <a:lnTo>
                    <a:pt x="3483" y="6503"/>
                  </a:lnTo>
                  <a:lnTo>
                    <a:pt x="3434" y="6259"/>
                  </a:lnTo>
                  <a:lnTo>
                    <a:pt x="3434" y="5991"/>
                  </a:lnTo>
                  <a:lnTo>
                    <a:pt x="3434" y="5991"/>
                  </a:lnTo>
                  <a:lnTo>
                    <a:pt x="3434" y="5724"/>
                  </a:lnTo>
                  <a:lnTo>
                    <a:pt x="3483" y="5480"/>
                  </a:lnTo>
                  <a:lnTo>
                    <a:pt x="3532" y="5236"/>
                  </a:lnTo>
                  <a:lnTo>
                    <a:pt x="3629" y="4993"/>
                  </a:lnTo>
                  <a:lnTo>
                    <a:pt x="3727" y="4774"/>
                  </a:lnTo>
                  <a:lnTo>
                    <a:pt x="3873" y="4555"/>
                  </a:lnTo>
                  <a:lnTo>
                    <a:pt x="4019" y="4360"/>
                  </a:lnTo>
                  <a:lnTo>
                    <a:pt x="4189" y="4189"/>
                  </a:lnTo>
                  <a:lnTo>
                    <a:pt x="4360" y="4019"/>
                  </a:lnTo>
                  <a:lnTo>
                    <a:pt x="4555" y="3873"/>
                  </a:lnTo>
                  <a:lnTo>
                    <a:pt x="4774" y="3726"/>
                  </a:lnTo>
                  <a:lnTo>
                    <a:pt x="4993" y="3629"/>
                  </a:lnTo>
                  <a:lnTo>
                    <a:pt x="5237" y="3532"/>
                  </a:lnTo>
                  <a:lnTo>
                    <a:pt x="5480" y="3483"/>
                  </a:lnTo>
                  <a:lnTo>
                    <a:pt x="5724" y="3434"/>
                  </a:lnTo>
                  <a:lnTo>
                    <a:pt x="5992" y="3434"/>
                  </a:lnTo>
                  <a:lnTo>
                    <a:pt x="5992" y="3434"/>
                  </a:lnTo>
                  <a:lnTo>
                    <a:pt x="6260" y="3434"/>
                  </a:lnTo>
                  <a:lnTo>
                    <a:pt x="6503" y="3483"/>
                  </a:lnTo>
                  <a:lnTo>
                    <a:pt x="6747" y="3532"/>
                  </a:lnTo>
                  <a:lnTo>
                    <a:pt x="6990" y="3629"/>
                  </a:lnTo>
                  <a:lnTo>
                    <a:pt x="7209" y="3726"/>
                  </a:lnTo>
                  <a:lnTo>
                    <a:pt x="7429" y="3873"/>
                  </a:lnTo>
                  <a:lnTo>
                    <a:pt x="7623" y="4019"/>
                  </a:lnTo>
                  <a:lnTo>
                    <a:pt x="7794" y="4189"/>
                  </a:lnTo>
                  <a:lnTo>
                    <a:pt x="7964" y="4360"/>
                  </a:lnTo>
                  <a:lnTo>
                    <a:pt x="8111" y="4555"/>
                  </a:lnTo>
                  <a:lnTo>
                    <a:pt x="8257" y="4774"/>
                  </a:lnTo>
                  <a:lnTo>
                    <a:pt x="8354" y="4993"/>
                  </a:lnTo>
                  <a:lnTo>
                    <a:pt x="8452" y="5236"/>
                  </a:lnTo>
                  <a:lnTo>
                    <a:pt x="8500" y="5480"/>
                  </a:lnTo>
                  <a:lnTo>
                    <a:pt x="8549" y="5724"/>
                  </a:lnTo>
                  <a:lnTo>
                    <a:pt x="8549" y="5991"/>
                  </a:lnTo>
                  <a:lnTo>
                    <a:pt x="8549" y="5991"/>
                  </a:lnTo>
                  <a:lnTo>
                    <a:pt x="8549" y="6259"/>
                  </a:lnTo>
                  <a:lnTo>
                    <a:pt x="8500" y="6503"/>
                  </a:lnTo>
                  <a:lnTo>
                    <a:pt x="8452" y="6746"/>
                  </a:lnTo>
                  <a:lnTo>
                    <a:pt x="8354" y="6990"/>
                  </a:lnTo>
                  <a:lnTo>
                    <a:pt x="8257" y="7209"/>
                  </a:lnTo>
                  <a:lnTo>
                    <a:pt x="8111" y="7428"/>
                  </a:lnTo>
                  <a:lnTo>
                    <a:pt x="7964" y="7623"/>
                  </a:lnTo>
                  <a:lnTo>
                    <a:pt x="7794" y="7794"/>
                  </a:lnTo>
                  <a:lnTo>
                    <a:pt x="7623" y="7964"/>
                  </a:lnTo>
                  <a:lnTo>
                    <a:pt x="7429" y="8110"/>
                  </a:lnTo>
                  <a:lnTo>
                    <a:pt x="7209" y="8257"/>
                  </a:lnTo>
                  <a:lnTo>
                    <a:pt x="6990" y="8354"/>
                  </a:lnTo>
                  <a:lnTo>
                    <a:pt x="6747" y="8451"/>
                  </a:lnTo>
                  <a:lnTo>
                    <a:pt x="6503" y="8500"/>
                  </a:lnTo>
                  <a:lnTo>
                    <a:pt x="6260" y="8549"/>
                  </a:lnTo>
                  <a:lnTo>
                    <a:pt x="5992" y="8549"/>
                  </a:lnTo>
                  <a:lnTo>
                    <a:pt x="5992" y="85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301" y="1280486"/>
              <a:ext cx="22091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Montserrat" panose="020B0604020202020204" charset="0"/>
                </a:rPr>
                <a:t> Group leader</a:t>
              </a:r>
              <a:endParaRPr lang="en-GB" dirty="0">
                <a:solidFill>
                  <a:srgbClr val="002060"/>
                </a:solidFill>
                <a:latin typeface="Montserrat" panose="020B060402020202020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99247" y="941932"/>
              <a:ext cx="18902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600" b="1" dirty="0" smtClean="0">
                  <a:solidFill>
                    <a:schemeClr val="bg1"/>
                  </a:solidFill>
                  <a:latin typeface="Montserrat" panose="020B0604020202020204" charset="0"/>
                </a:rPr>
                <a:t>Tom Kinyanjui</a:t>
              </a:r>
              <a:endParaRPr lang="en-GB" sz="1600" b="1" dirty="0">
                <a:solidFill>
                  <a:schemeClr val="bg1"/>
                </a:solidFill>
                <a:latin typeface="Montserrat" panose="020B060402020202020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68675" y="223208"/>
            <a:ext cx="1991446" cy="873738"/>
            <a:chOff x="6468675" y="223208"/>
            <a:chExt cx="1991446" cy="873738"/>
          </a:xfrm>
        </p:grpSpPr>
        <p:sp>
          <p:nvSpPr>
            <p:cNvPr id="20" name="TextBox 19"/>
            <p:cNvSpPr txBox="1"/>
            <p:nvPr/>
          </p:nvSpPr>
          <p:spPr>
            <a:xfrm>
              <a:off x="6468675" y="758392"/>
              <a:ext cx="199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600" b="1" dirty="0" smtClean="0">
                  <a:solidFill>
                    <a:schemeClr val="bg1"/>
                  </a:solidFill>
                  <a:latin typeface="Montserrat" panose="020B0604020202020204" charset="0"/>
                </a:rPr>
                <a:t>Patrick </a:t>
              </a:r>
              <a:r>
                <a:rPr lang="en-ZA" sz="1600" b="1" dirty="0" err="1" smtClean="0">
                  <a:solidFill>
                    <a:schemeClr val="bg1"/>
                  </a:solidFill>
                  <a:latin typeface="Montserrat" panose="020B0604020202020204" charset="0"/>
                </a:rPr>
                <a:t>Mariwa</a:t>
              </a:r>
              <a:endParaRPr lang="en-GB" sz="1600" b="1" dirty="0">
                <a:solidFill>
                  <a:schemeClr val="bg1"/>
                </a:solidFill>
                <a:latin typeface="Montserrat" panose="020B0604020202020204" charset="0"/>
              </a:endParaRPr>
            </a:p>
          </p:txBody>
        </p:sp>
        <p:sp>
          <p:nvSpPr>
            <p:cNvPr id="21" name="Shape 317"/>
            <p:cNvSpPr/>
            <p:nvPr/>
          </p:nvSpPr>
          <p:spPr>
            <a:xfrm>
              <a:off x="6533481" y="223208"/>
              <a:ext cx="291717" cy="335738"/>
            </a:xfrm>
            <a:custGeom>
              <a:avLst/>
              <a:gdLst/>
              <a:ahLst/>
              <a:cxnLst/>
              <a:rect l="0" t="0" r="0" b="0"/>
              <a:pathLst>
                <a:path w="13883" h="15978" fill="none" extrusionOk="0">
                  <a:moveTo>
                    <a:pt x="3240" y="3240"/>
                  </a:moveTo>
                  <a:lnTo>
                    <a:pt x="3240" y="12616"/>
                  </a:lnTo>
                  <a:lnTo>
                    <a:pt x="3240" y="12616"/>
                  </a:lnTo>
                  <a:lnTo>
                    <a:pt x="2899" y="12592"/>
                  </a:lnTo>
                  <a:lnTo>
                    <a:pt x="2558" y="12592"/>
                  </a:lnTo>
                  <a:lnTo>
                    <a:pt x="2193" y="12641"/>
                  </a:lnTo>
                  <a:lnTo>
                    <a:pt x="1827" y="12738"/>
                  </a:lnTo>
                  <a:lnTo>
                    <a:pt x="1827" y="12738"/>
                  </a:lnTo>
                  <a:lnTo>
                    <a:pt x="1608" y="12811"/>
                  </a:lnTo>
                  <a:lnTo>
                    <a:pt x="1389" y="12909"/>
                  </a:lnTo>
                  <a:lnTo>
                    <a:pt x="1194" y="13030"/>
                  </a:lnTo>
                  <a:lnTo>
                    <a:pt x="999" y="13128"/>
                  </a:lnTo>
                  <a:lnTo>
                    <a:pt x="804" y="13274"/>
                  </a:lnTo>
                  <a:lnTo>
                    <a:pt x="658" y="13396"/>
                  </a:lnTo>
                  <a:lnTo>
                    <a:pt x="512" y="13542"/>
                  </a:lnTo>
                  <a:lnTo>
                    <a:pt x="390" y="13688"/>
                  </a:lnTo>
                  <a:lnTo>
                    <a:pt x="269" y="13858"/>
                  </a:lnTo>
                  <a:lnTo>
                    <a:pt x="171" y="14005"/>
                  </a:lnTo>
                  <a:lnTo>
                    <a:pt x="98" y="14175"/>
                  </a:lnTo>
                  <a:lnTo>
                    <a:pt x="49" y="14346"/>
                  </a:lnTo>
                  <a:lnTo>
                    <a:pt x="25" y="14492"/>
                  </a:lnTo>
                  <a:lnTo>
                    <a:pt x="1" y="14662"/>
                  </a:lnTo>
                  <a:lnTo>
                    <a:pt x="25" y="14833"/>
                  </a:lnTo>
                  <a:lnTo>
                    <a:pt x="49" y="14979"/>
                  </a:lnTo>
                  <a:lnTo>
                    <a:pt x="49" y="14979"/>
                  </a:lnTo>
                  <a:lnTo>
                    <a:pt x="122" y="15149"/>
                  </a:lnTo>
                  <a:lnTo>
                    <a:pt x="196" y="15295"/>
                  </a:lnTo>
                  <a:lnTo>
                    <a:pt x="293" y="15417"/>
                  </a:lnTo>
                  <a:lnTo>
                    <a:pt x="415" y="15539"/>
                  </a:lnTo>
                  <a:lnTo>
                    <a:pt x="561" y="15636"/>
                  </a:lnTo>
                  <a:lnTo>
                    <a:pt x="707" y="15734"/>
                  </a:lnTo>
                  <a:lnTo>
                    <a:pt x="877" y="15807"/>
                  </a:lnTo>
                  <a:lnTo>
                    <a:pt x="1072" y="15880"/>
                  </a:lnTo>
                  <a:lnTo>
                    <a:pt x="1243" y="15929"/>
                  </a:lnTo>
                  <a:lnTo>
                    <a:pt x="1462" y="15953"/>
                  </a:lnTo>
                  <a:lnTo>
                    <a:pt x="1657" y="15977"/>
                  </a:lnTo>
                  <a:lnTo>
                    <a:pt x="1876" y="15977"/>
                  </a:lnTo>
                  <a:lnTo>
                    <a:pt x="2095" y="15953"/>
                  </a:lnTo>
                  <a:lnTo>
                    <a:pt x="2339" y="15929"/>
                  </a:lnTo>
                  <a:lnTo>
                    <a:pt x="2558" y="15880"/>
                  </a:lnTo>
                  <a:lnTo>
                    <a:pt x="2801" y="15831"/>
                  </a:lnTo>
                  <a:lnTo>
                    <a:pt x="2801" y="15831"/>
                  </a:lnTo>
                  <a:lnTo>
                    <a:pt x="3216" y="15661"/>
                  </a:lnTo>
                  <a:lnTo>
                    <a:pt x="3581" y="15466"/>
                  </a:lnTo>
                  <a:lnTo>
                    <a:pt x="3897" y="15247"/>
                  </a:lnTo>
                  <a:lnTo>
                    <a:pt x="4165" y="14979"/>
                  </a:lnTo>
                  <a:lnTo>
                    <a:pt x="4360" y="14711"/>
                  </a:lnTo>
                  <a:lnTo>
                    <a:pt x="4458" y="14565"/>
                  </a:lnTo>
                  <a:lnTo>
                    <a:pt x="4531" y="14419"/>
                  </a:lnTo>
                  <a:lnTo>
                    <a:pt x="4579" y="14272"/>
                  </a:lnTo>
                  <a:lnTo>
                    <a:pt x="4604" y="14126"/>
                  </a:lnTo>
                  <a:lnTo>
                    <a:pt x="4628" y="13980"/>
                  </a:lnTo>
                  <a:lnTo>
                    <a:pt x="4628" y="13834"/>
                  </a:lnTo>
                  <a:lnTo>
                    <a:pt x="4628" y="6187"/>
                  </a:lnTo>
                  <a:lnTo>
                    <a:pt x="12470" y="3727"/>
                  </a:lnTo>
                  <a:lnTo>
                    <a:pt x="12470" y="10108"/>
                  </a:lnTo>
                  <a:lnTo>
                    <a:pt x="12470" y="10108"/>
                  </a:lnTo>
                  <a:lnTo>
                    <a:pt x="12154" y="10083"/>
                  </a:lnTo>
                  <a:lnTo>
                    <a:pt x="11813" y="10083"/>
                  </a:lnTo>
                  <a:lnTo>
                    <a:pt x="11447" y="10132"/>
                  </a:lnTo>
                  <a:lnTo>
                    <a:pt x="11082" y="10230"/>
                  </a:lnTo>
                  <a:lnTo>
                    <a:pt x="11082" y="10230"/>
                  </a:lnTo>
                  <a:lnTo>
                    <a:pt x="10863" y="10303"/>
                  </a:lnTo>
                  <a:lnTo>
                    <a:pt x="10644" y="10400"/>
                  </a:lnTo>
                  <a:lnTo>
                    <a:pt x="10425" y="10522"/>
                  </a:lnTo>
                  <a:lnTo>
                    <a:pt x="10254" y="10619"/>
                  </a:lnTo>
                  <a:lnTo>
                    <a:pt x="10059" y="10765"/>
                  </a:lnTo>
                  <a:lnTo>
                    <a:pt x="9913" y="10887"/>
                  </a:lnTo>
                  <a:lnTo>
                    <a:pt x="9767" y="11033"/>
                  </a:lnTo>
                  <a:lnTo>
                    <a:pt x="9621" y="11179"/>
                  </a:lnTo>
                  <a:lnTo>
                    <a:pt x="9523" y="11350"/>
                  </a:lnTo>
                  <a:lnTo>
                    <a:pt x="9426" y="11496"/>
                  </a:lnTo>
                  <a:lnTo>
                    <a:pt x="9353" y="11666"/>
                  </a:lnTo>
                  <a:lnTo>
                    <a:pt x="9304" y="11837"/>
                  </a:lnTo>
                  <a:lnTo>
                    <a:pt x="9280" y="11983"/>
                  </a:lnTo>
                  <a:lnTo>
                    <a:pt x="9256" y="12154"/>
                  </a:lnTo>
                  <a:lnTo>
                    <a:pt x="9280" y="12324"/>
                  </a:lnTo>
                  <a:lnTo>
                    <a:pt x="9304" y="12470"/>
                  </a:lnTo>
                  <a:lnTo>
                    <a:pt x="9304" y="12470"/>
                  </a:lnTo>
                  <a:lnTo>
                    <a:pt x="9377" y="12641"/>
                  </a:lnTo>
                  <a:lnTo>
                    <a:pt x="9450" y="12787"/>
                  </a:lnTo>
                  <a:lnTo>
                    <a:pt x="9548" y="12909"/>
                  </a:lnTo>
                  <a:lnTo>
                    <a:pt x="9670" y="13030"/>
                  </a:lnTo>
                  <a:lnTo>
                    <a:pt x="9816" y="13128"/>
                  </a:lnTo>
                  <a:lnTo>
                    <a:pt x="9962" y="13225"/>
                  </a:lnTo>
                  <a:lnTo>
                    <a:pt x="10132" y="13298"/>
                  </a:lnTo>
                  <a:lnTo>
                    <a:pt x="10303" y="13371"/>
                  </a:lnTo>
                  <a:lnTo>
                    <a:pt x="10498" y="13420"/>
                  </a:lnTo>
                  <a:lnTo>
                    <a:pt x="10717" y="13444"/>
                  </a:lnTo>
                  <a:lnTo>
                    <a:pt x="10912" y="13469"/>
                  </a:lnTo>
                  <a:lnTo>
                    <a:pt x="11131" y="13469"/>
                  </a:lnTo>
                  <a:lnTo>
                    <a:pt x="11350" y="13444"/>
                  </a:lnTo>
                  <a:lnTo>
                    <a:pt x="11594" y="13420"/>
                  </a:lnTo>
                  <a:lnTo>
                    <a:pt x="11813" y="13371"/>
                  </a:lnTo>
                  <a:lnTo>
                    <a:pt x="12056" y="13323"/>
                  </a:lnTo>
                  <a:lnTo>
                    <a:pt x="12056" y="13323"/>
                  </a:lnTo>
                  <a:lnTo>
                    <a:pt x="12422" y="13176"/>
                  </a:lnTo>
                  <a:lnTo>
                    <a:pt x="12763" y="13006"/>
                  </a:lnTo>
                  <a:lnTo>
                    <a:pt x="13055" y="12787"/>
                  </a:lnTo>
                  <a:lnTo>
                    <a:pt x="13323" y="12568"/>
                  </a:lnTo>
                  <a:lnTo>
                    <a:pt x="13542" y="12324"/>
                  </a:lnTo>
                  <a:lnTo>
                    <a:pt x="13713" y="12056"/>
                  </a:lnTo>
                  <a:lnTo>
                    <a:pt x="13810" y="11788"/>
                  </a:lnTo>
                  <a:lnTo>
                    <a:pt x="13859" y="11642"/>
                  </a:lnTo>
                  <a:lnTo>
                    <a:pt x="13883" y="11520"/>
                  </a:lnTo>
                  <a:lnTo>
                    <a:pt x="13883" y="0"/>
                  </a:lnTo>
                  <a:lnTo>
                    <a:pt x="3240" y="324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8366" y="3292767"/>
            <a:ext cx="2339789" cy="1065338"/>
            <a:chOff x="142154" y="3424013"/>
            <a:chExt cx="2339789" cy="1065338"/>
          </a:xfrm>
        </p:grpSpPr>
        <p:grpSp>
          <p:nvGrpSpPr>
            <p:cNvPr id="23" name="Group 22"/>
            <p:cNvGrpSpPr/>
            <p:nvPr/>
          </p:nvGrpSpPr>
          <p:grpSpPr>
            <a:xfrm>
              <a:off x="142154" y="3795180"/>
              <a:ext cx="2339789" cy="694171"/>
              <a:chOff x="649301" y="894092"/>
              <a:chExt cx="2339789" cy="694171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649301" y="1280486"/>
                <a:ext cx="220916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  <a:latin typeface="Montserrat" panose="020B0604020202020204" charset="0"/>
                  </a:rPr>
                  <a:t>   Presenter</a:t>
                </a:r>
                <a:endParaRPr lang="en-GB" dirty="0">
                  <a:solidFill>
                    <a:srgbClr val="002060"/>
                  </a:solidFill>
                  <a:latin typeface="Montserrat" panose="020B060402020202020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53035" y="894092"/>
                <a:ext cx="22360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1600" b="1" dirty="0" smtClean="0">
                    <a:solidFill>
                      <a:schemeClr val="bg1"/>
                    </a:solidFill>
                    <a:latin typeface="Montserrat" panose="020B0604020202020204" charset="0"/>
                  </a:rPr>
                  <a:t>Marion </a:t>
                </a:r>
                <a:r>
                  <a:rPr lang="en-ZA" sz="1600" b="1" dirty="0" err="1" smtClean="0">
                    <a:solidFill>
                      <a:schemeClr val="bg1"/>
                    </a:solidFill>
                    <a:latin typeface="Montserrat" panose="020B0604020202020204" charset="0"/>
                  </a:rPr>
                  <a:t>Ndung’u</a:t>
                </a:r>
                <a:endParaRPr lang="en-GB" sz="1600" b="1" dirty="0">
                  <a:solidFill>
                    <a:schemeClr val="bg1"/>
                  </a:solidFill>
                  <a:latin typeface="Montserrat" panose="020B0604020202020204" charset="0"/>
                </a:endParaRPr>
              </a:p>
            </p:txBody>
          </p:sp>
        </p:grpSp>
        <p:grpSp>
          <p:nvGrpSpPr>
            <p:cNvPr id="36" name="Shape 360"/>
            <p:cNvGrpSpPr/>
            <p:nvPr/>
          </p:nvGrpSpPr>
          <p:grpSpPr>
            <a:xfrm>
              <a:off x="322518" y="3424013"/>
              <a:ext cx="366458" cy="366437"/>
              <a:chOff x="1923675" y="1633650"/>
              <a:chExt cx="436000" cy="435975"/>
            </a:xfrm>
          </p:grpSpPr>
          <p:sp>
            <p:nvSpPr>
              <p:cNvPr id="37" name="Shape 361"/>
              <p:cNvSpPr/>
              <p:nvPr/>
            </p:nvSpPr>
            <p:spPr>
              <a:xfrm>
                <a:off x="2209250" y="1633650"/>
                <a:ext cx="150425" cy="150425"/>
              </a:xfrm>
              <a:custGeom>
                <a:avLst/>
                <a:gdLst/>
                <a:ahLst/>
                <a:cxnLst/>
                <a:rect l="0" t="0" r="0" b="0"/>
                <a:pathLst>
                  <a:path w="6017" h="6017" fill="none" extrusionOk="0">
                    <a:moveTo>
                      <a:pt x="5846" y="3605"/>
                    </a:moveTo>
                    <a:lnTo>
                      <a:pt x="2412" y="171"/>
                    </a:lnTo>
                    <a:lnTo>
                      <a:pt x="2412" y="171"/>
                    </a:lnTo>
                    <a:lnTo>
                      <a:pt x="2314" y="98"/>
                    </a:lnTo>
                    <a:lnTo>
                      <a:pt x="2217" y="49"/>
                    </a:lnTo>
                    <a:lnTo>
                      <a:pt x="2095" y="25"/>
                    </a:lnTo>
                    <a:lnTo>
                      <a:pt x="1997" y="1"/>
                    </a:lnTo>
                    <a:lnTo>
                      <a:pt x="1876" y="25"/>
                    </a:lnTo>
                    <a:lnTo>
                      <a:pt x="1778" y="49"/>
                    </a:lnTo>
                    <a:lnTo>
                      <a:pt x="1681" y="98"/>
                    </a:lnTo>
                    <a:lnTo>
                      <a:pt x="1583" y="171"/>
                    </a:lnTo>
                    <a:lnTo>
                      <a:pt x="0" y="1778"/>
                    </a:lnTo>
                    <a:lnTo>
                      <a:pt x="4238" y="6016"/>
                    </a:lnTo>
                    <a:lnTo>
                      <a:pt x="5846" y="4433"/>
                    </a:lnTo>
                    <a:lnTo>
                      <a:pt x="5846" y="4433"/>
                    </a:lnTo>
                    <a:lnTo>
                      <a:pt x="5919" y="4336"/>
                    </a:lnTo>
                    <a:lnTo>
                      <a:pt x="5967" y="4238"/>
                    </a:lnTo>
                    <a:lnTo>
                      <a:pt x="5992" y="4141"/>
                    </a:lnTo>
                    <a:lnTo>
                      <a:pt x="6016" y="4019"/>
                    </a:lnTo>
                    <a:lnTo>
                      <a:pt x="5992" y="3922"/>
                    </a:lnTo>
                    <a:lnTo>
                      <a:pt x="5967" y="3800"/>
                    </a:lnTo>
                    <a:lnTo>
                      <a:pt x="5919" y="3703"/>
                    </a:lnTo>
                    <a:lnTo>
                      <a:pt x="5846" y="3605"/>
                    </a:lnTo>
                    <a:lnTo>
                      <a:pt x="5846" y="3605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Shape 362"/>
              <p:cNvSpPr/>
              <p:nvPr/>
            </p:nvSpPr>
            <p:spPr>
              <a:xfrm>
                <a:off x="2019900" y="1757250"/>
                <a:ext cx="261825" cy="261850"/>
              </a:xfrm>
              <a:custGeom>
                <a:avLst/>
                <a:gdLst/>
                <a:ahLst/>
                <a:cxnLst/>
                <a:rect l="0" t="0" r="0" b="0"/>
                <a:pathLst>
                  <a:path w="10473" h="10474" fill="none" extrusionOk="0">
                    <a:moveTo>
                      <a:pt x="10473" y="1"/>
                    </a:moveTo>
                    <a:lnTo>
                      <a:pt x="0" y="10473"/>
                    </a:lnTo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Shape 363"/>
              <p:cNvSpPr/>
              <p:nvPr/>
            </p:nvSpPr>
            <p:spPr>
              <a:xfrm>
                <a:off x="1923675" y="1681150"/>
                <a:ext cx="388500" cy="388475"/>
              </a:xfrm>
              <a:custGeom>
                <a:avLst/>
                <a:gdLst/>
                <a:ahLst/>
                <a:cxnLst/>
                <a:rect l="0" t="0" r="0" b="0"/>
                <a:pathLst>
                  <a:path w="15540" h="15539" fill="none" extrusionOk="0">
                    <a:moveTo>
                      <a:pt x="11277" y="0"/>
                    </a:moveTo>
                    <a:lnTo>
                      <a:pt x="756" y="10546"/>
                    </a:lnTo>
                    <a:lnTo>
                      <a:pt x="756" y="10546"/>
                    </a:lnTo>
                    <a:lnTo>
                      <a:pt x="683" y="10619"/>
                    </a:lnTo>
                    <a:lnTo>
                      <a:pt x="634" y="10692"/>
                    </a:lnTo>
                    <a:lnTo>
                      <a:pt x="610" y="10765"/>
                    </a:lnTo>
                    <a:lnTo>
                      <a:pt x="585" y="10863"/>
                    </a:lnTo>
                    <a:lnTo>
                      <a:pt x="1" y="14881"/>
                    </a:lnTo>
                    <a:lnTo>
                      <a:pt x="1" y="14881"/>
                    </a:lnTo>
                    <a:lnTo>
                      <a:pt x="1" y="15003"/>
                    </a:lnTo>
                    <a:lnTo>
                      <a:pt x="25" y="15149"/>
                    </a:lnTo>
                    <a:lnTo>
                      <a:pt x="98" y="15271"/>
                    </a:lnTo>
                    <a:lnTo>
                      <a:pt x="171" y="15368"/>
                    </a:lnTo>
                    <a:lnTo>
                      <a:pt x="171" y="15368"/>
                    </a:lnTo>
                    <a:lnTo>
                      <a:pt x="269" y="15441"/>
                    </a:lnTo>
                    <a:lnTo>
                      <a:pt x="366" y="15490"/>
                    </a:lnTo>
                    <a:lnTo>
                      <a:pt x="464" y="15514"/>
                    </a:lnTo>
                    <a:lnTo>
                      <a:pt x="585" y="15539"/>
                    </a:lnTo>
                    <a:lnTo>
                      <a:pt x="585" y="15539"/>
                    </a:lnTo>
                    <a:lnTo>
                      <a:pt x="659" y="15539"/>
                    </a:lnTo>
                    <a:lnTo>
                      <a:pt x="4677" y="14954"/>
                    </a:lnTo>
                    <a:lnTo>
                      <a:pt x="4677" y="14954"/>
                    </a:lnTo>
                    <a:lnTo>
                      <a:pt x="4848" y="14905"/>
                    </a:lnTo>
                    <a:lnTo>
                      <a:pt x="4921" y="14857"/>
                    </a:lnTo>
                    <a:lnTo>
                      <a:pt x="4994" y="14784"/>
                    </a:lnTo>
                    <a:lnTo>
                      <a:pt x="15539" y="4262"/>
                    </a:lnTo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Shape 364"/>
              <p:cNvSpPr/>
              <p:nvPr/>
            </p:nvSpPr>
            <p:spPr>
              <a:xfrm>
                <a:off x="1974225" y="1711575"/>
                <a:ext cx="261825" cy="261850"/>
              </a:xfrm>
              <a:custGeom>
                <a:avLst/>
                <a:gdLst/>
                <a:ahLst/>
                <a:cxnLst/>
                <a:rect l="0" t="0" r="0" b="0"/>
                <a:pathLst>
                  <a:path w="10473" h="10474" fill="none" extrusionOk="0">
                    <a:moveTo>
                      <a:pt x="0" y="10474"/>
                    </a:moveTo>
                    <a:lnTo>
                      <a:pt x="10473" y="1"/>
                    </a:lnTo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Shape 365"/>
              <p:cNvSpPr/>
              <p:nvPr/>
            </p:nvSpPr>
            <p:spPr>
              <a:xfrm>
                <a:off x="1934650" y="2014200"/>
                <a:ext cx="44475" cy="44475"/>
              </a:xfrm>
              <a:custGeom>
                <a:avLst/>
                <a:gdLst/>
                <a:ahLst/>
                <a:cxnLst/>
                <a:rect l="0" t="0" r="0" b="0"/>
                <a:pathLst>
                  <a:path w="1779" h="1779" fill="none" extrusionOk="0">
                    <a:moveTo>
                      <a:pt x="1778" y="1778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Shape 366"/>
              <p:cNvSpPr/>
              <p:nvPr/>
            </p:nvSpPr>
            <p:spPr>
              <a:xfrm>
                <a:off x="1944375" y="1947225"/>
                <a:ext cx="101725" cy="101700"/>
              </a:xfrm>
              <a:custGeom>
                <a:avLst/>
                <a:gdLst/>
                <a:ahLst/>
                <a:cxnLst/>
                <a:rect l="0" t="0" r="0" b="0"/>
                <a:pathLst>
                  <a:path w="4069" h="4068" fill="none" extrusionOk="0">
                    <a:moveTo>
                      <a:pt x="1" y="49"/>
                    </a:moveTo>
                    <a:lnTo>
                      <a:pt x="1" y="49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4068" y="4043"/>
                    </a:lnTo>
                    <a:lnTo>
                      <a:pt x="4068" y="4043"/>
                    </a:lnTo>
                    <a:lnTo>
                      <a:pt x="4068" y="4043"/>
                    </a:lnTo>
                    <a:lnTo>
                      <a:pt x="4020" y="4068"/>
                    </a:lnTo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6533481" y="3396653"/>
            <a:ext cx="2209160" cy="1109855"/>
            <a:chOff x="6418729" y="3379496"/>
            <a:chExt cx="2209160" cy="1109855"/>
          </a:xfrm>
        </p:grpSpPr>
        <p:grpSp>
          <p:nvGrpSpPr>
            <p:cNvPr id="32" name="Group 31"/>
            <p:cNvGrpSpPr/>
            <p:nvPr/>
          </p:nvGrpSpPr>
          <p:grpSpPr>
            <a:xfrm>
              <a:off x="6418729" y="3843020"/>
              <a:ext cx="2209160" cy="646331"/>
              <a:chOff x="649301" y="941932"/>
              <a:chExt cx="2209160" cy="646331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649301" y="1280486"/>
                <a:ext cx="220916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  <a:latin typeface="Montserrat" panose="020B0604020202020204" charset="0"/>
                  </a:rPr>
                  <a:t> Group member</a:t>
                </a:r>
                <a:endParaRPr lang="en-GB" dirty="0">
                  <a:solidFill>
                    <a:srgbClr val="002060"/>
                  </a:solidFill>
                  <a:latin typeface="Montserrat" panose="020B0604020202020204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99247" y="941932"/>
                <a:ext cx="18766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1600" b="1" dirty="0" smtClean="0">
                    <a:solidFill>
                      <a:schemeClr val="bg1"/>
                    </a:solidFill>
                    <a:latin typeface="Montserrat" panose="020B0604020202020204" charset="0"/>
                  </a:rPr>
                  <a:t>Wambui Kuria</a:t>
                </a:r>
                <a:endParaRPr lang="en-GB" sz="1600" b="1" dirty="0">
                  <a:solidFill>
                    <a:schemeClr val="bg1"/>
                  </a:solidFill>
                  <a:latin typeface="Montserrat" panose="020B0604020202020204" charset="0"/>
                </a:endParaRPr>
              </a:p>
            </p:txBody>
          </p:sp>
        </p:grpSp>
        <p:sp>
          <p:nvSpPr>
            <p:cNvPr id="51" name="Shape 341"/>
            <p:cNvSpPr/>
            <p:nvPr/>
          </p:nvSpPr>
          <p:spPr>
            <a:xfrm>
              <a:off x="6639637" y="3379496"/>
              <a:ext cx="317310" cy="29424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Rectangle 27"/>
          <p:cNvSpPr/>
          <p:nvPr/>
        </p:nvSpPr>
        <p:spPr>
          <a:xfrm>
            <a:off x="6533481" y="1142503"/>
            <a:ext cx="22091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Group member</a:t>
            </a:r>
            <a:endParaRPr lang="en-GB" dirty="0">
              <a:solidFill>
                <a:srgbClr val="002060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387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780729"/>
              </p:ext>
            </p:extLst>
          </p:nvPr>
        </p:nvGraphicFramePr>
        <p:xfrm>
          <a:off x="2700604" y="1629015"/>
          <a:ext cx="4022926" cy="2717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2926"/>
              </a:tblGrid>
              <a:tr h="163753">
                <a:tc>
                  <a:txBody>
                    <a:bodyPr/>
                    <a:lstStyle/>
                    <a:p>
                      <a:r>
                        <a:rPr lang="en-ZA" sz="2000" b="0" dirty="0" smtClean="0">
                          <a:latin typeface="Gill Sans MT" panose="020B0502020104020203" pitchFamily="34" charset="0"/>
                        </a:rPr>
                        <a:t>Understanding</a:t>
                      </a:r>
                      <a:r>
                        <a:rPr lang="en-ZA" sz="2000" b="0" baseline="0" dirty="0" smtClean="0">
                          <a:latin typeface="Gill Sans MT" panose="020B0502020104020203" pitchFamily="34" charset="0"/>
                        </a:rPr>
                        <a:t> the platform</a:t>
                      </a:r>
                      <a:endParaRPr lang="en-GB" sz="2000" b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048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2000" b="0" i="0" u="none" strike="noStrike" cap="none" dirty="0" smtClean="0">
                          <a:solidFill>
                            <a:schemeClr val="lt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  <a:sym typeface="Arial"/>
                        </a:rPr>
                        <a:t>Hypothesis  statement</a:t>
                      </a:r>
                      <a:endParaRPr lang="en-GB" sz="2000" b="0" i="0" u="none" strike="noStrike" cap="none" dirty="0">
                        <a:solidFill>
                          <a:schemeClr val="lt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048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2000" b="0" i="0" u="none" strike="noStrike" cap="none" dirty="0" smtClean="0">
                          <a:solidFill>
                            <a:schemeClr val="lt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  <a:sym typeface="Arial"/>
                        </a:rPr>
                        <a:t>Research</a:t>
                      </a:r>
                      <a:r>
                        <a:rPr lang="en-ZA" sz="2000" b="0" i="0" u="none" strike="noStrike" cap="none" baseline="0" dirty="0" smtClean="0">
                          <a:solidFill>
                            <a:schemeClr val="lt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  <a:sym typeface="Arial"/>
                        </a:rPr>
                        <a:t> question</a:t>
                      </a:r>
                      <a:endParaRPr lang="en-GB" sz="2000" b="0" i="0" u="none" strike="noStrike" cap="none" dirty="0">
                        <a:solidFill>
                          <a:schemeClr val="lt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048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2000" b="0" i="0" u="none" strike="noStrike" cap="none" dirty="0" smtClean="0">
                          <a:solidFill>
                            <a:schemeClr val="lt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  <a:sym typeface="Arial"/>
                        </a:rPr>
                        <a:t>Goals</a:t>
                      </a:r>
                      <a:endParaRPr lang="en-GB" sz="2000" b="0" i="0" u="none" strike="noStrike" cap="none" dirty="0">
                        <a:solidFill>
                          <a:schemeClr val="lt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048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2000" b="0" i="0" u="none" strike="noStrike" cap="none" dirty="0" smtClean="0">
                          <a:solidFill>
                            <a:schemeClr val="lt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  <a:sym typeface="Arial"/>
                        </a:rPr>
                        <a:t>Research findings</a:t>
                      </a:r>
                      <a:endParaRPr lang="en-GB" sz="2000" b="0" i="0" u="none" strike="noStrike" cap="none" dirty="0">
                        <a:solidFill>
                          <a:schemeClr val="lt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048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2000" b="0" i="0" u="none" strike="noStrike" cap="none" dirty="0" smtClean="0">
                          <a:solidFill>
                            <a:schemeClr val="lt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  <a:sym typeface="Arial"/>
                        </a:rPr>
                        <a:t>Recommendation</a:t>
                      </a:r>
                      <a:endParaRPr lang="en-GB" sz="2000" b="0" i="0" u="none" strike="noStrike" cap="none" dirty="0">
                        <a:solidFill>
                          <a:schemeClr val="lt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0484">
                <a:tc>
                  <a:txBody>
                    <a:bodyPr/>
                    <a:lstStyle/>
                    <a:p>
                      <a:endParaRPr lang="en-GB" dirty="0">
                        <a:latin typeface="Univers 45 Light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" name="Shape 66" descr="photo-1434030216411-0b793f4b4173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3688" y="133422"/>
            <a:ext cx="1143600" cy="1143600"/>
          </a:xfrm>
          <a:prstGeom prst="ellipse">
            <a:avLst/>
          </a:prstGeom>
          <a:noFill/>
          <a:ln w="76200" cap="flat" cmpd="sng">
            <a:solidFill>
              <a:srgbClr val="1D1D1B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4112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 descr="create_0003_tq4yjca2bsc-alex-jones.jpg"/>
          <p:cNvPicPr preferRelativeResize="0"/>
          <p:nvPr/>
        </p:nvPicPr>
        <p:blipFill rotWithShape="1">
          <a:blip r:embed="rId3">
            <a:alphaModFix amt="72000"/>
          </a:blip>
          <a:srcRect l="25000" r="25000"/>
          <a:stretch/>
        </p:blipFill>
        <p:spPr>
          <a:xfrm>
            <a:off x="-15368" y="0"/>
            <a:ext cx="33963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4261672" y="229027"/>
            <a:ext cx="3963309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002060"/>
                </a:solidFill>
              </a:rPr>
              <a:t>Understanding the platform</a:t>
            </a:r>
            <a:endParaRPr sz="1800" dirty="0">
              <a:solidFill>
                <a:srgbClr val="00206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60450" y="1756309"/>
            <a:ext cx="4572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YADK4PzY6ss 0"/>
              </a:rPr>
              <a:t>                                        “</a:t>
            </a:r>
          </a:p>
          <a:p>
            <a:pPr algn="ctr">
              <a:buClr>
                <a:srgbClr val="1D1D1B"/>
              </a:buClr>
              <a:buSzPts val="1400"/>
            </a:pPr>
            <a:r>
              <a:rPr lang="en-US" sz="1600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YouTube 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is the most popular and most used video platform in the world today. 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YouTube has a list of trending videos that </a:t>
            </a:r>
            <a:r>
              <a:rPr lang="en-US" sz="1600" dirty="0" smtClean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are 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updated constantly.</a:t>
            </a:r>
            <a:r>
              <a:rPr lang="en-US" dirty="0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ctr">
              <a:buClr>
                <a:srgbClr val="1D1D1B"/>
              </a:buClr>
              <a:buSzPts val="1400"/>
            </a:pPr>
            <a:r>
              <a:rPr lang="en-US" b="1" dirty="0" smtClean="0">
                <a:solidFill>
                  <a:srgbClr val="002060"/>
                </a:solidFill>
                <a:latin typeface="YADK4PzY6ss 0"/>
              </a:rPr>
              <a:t>”</a:t>
            </a:r>
            <a:endParaRPr lang="en-US" dirty="0">
              <a:solidFill>
                <a:srgbClr val="002060"/>
              </a:solidFill>
              <a:latin typeface="YADK4PzY6ss 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 descr="create_0002_ujcwvv_tj44-honey-fangs.jpg"/>
          <p:cNvPicPr preferRelativeResize="0"/>
          <p:nvPr/>
        </p:nvPicPr>
        <p:blipFill rotWithShape="1">
          <a:blip r:embed="rId3">
            <a:alphaModFix amt="80000"/>
          </a:blip>
          <a:srcRect l="25000" r="25000"/>
          <a:stretch/>
        </p:blipFill>
        <p:spPr>
          <a:xfrm>
            <a:off x="0" y="0"/>
            <a:ext cx="37344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5283650" y="205975"/>
            <a:ext cx="31488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rgbClr val="002060"/>
                </a:solidFill>
              </a:rPr>
              <a:t>Hypothesis statement</a:t>
            </a:r>
            <a:endParaRPr sz="2000" dirty="0">
              <a:solidFill>
                <a:srgbClr val="002060"/>
              </a:solidFill>
            </a:endParaRPr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356847" y="1194899"/>
            <a:ext cx="4571563" cy="356920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400" b="1" i="1" dirty="0">
                <a:solidFill>
                  <a:srgbClr val="8BAB42">
                    <a:lumMod val="75000"/>
                  </a:srgbClr>
                </a:solidFill>
              </a:rPr>
              <a:t>Null</a:t>
            </a:r>
            <a:r>
              <a:rPr lang="en-US" sz="1400" b="1" dirty="0">
                <a:solidFill>
                  <a:srgbClr val="8BAB42">
                    <a:lumMod val="75000"/>
                  </a:srgbClr>
                </a:solidFill>
              </a:rPr>
              <a:t> Hypothesis</a:t>
            </a:r>
            <a:r>
              <a:rPr lang="en-US" sz="1400" b="1" dirty="0"/>
              <a:t>:</a:t>
            </a:r>
          </a:p>
          <a:p>
            <a:pPr marL="0" lvl="0" indent="0">
              <a:buNone/>
            </a:pPr>
            <a:r>
              <a:rPr lang="en-US" sz="1400" b="1" dirty="0"/>
              <a:t>Ho</a:t>
            </a:r>
            <a:r>
              <a:rPr lang="en-US" sz="1400" dirty="0"/>
              <a:t> =. 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Videos released over the weekend have greater views on average than the ones released on weekdays. </a:t>
            </a:r>
            <a:endParaRPr lang="en-US" sz="1600" dirty="0" smtClean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buNone/>
            </a:pPr>
            <a:endParaRPr lang="en-US" sz="1600" dirty="0" smtClean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buNone/>
            </a:pPr>
            <a:endParaRPr lang="en-US" sz="1600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buNone/>
            </a:pPr>
            <a:r>
              <a:rPr lang="en-US" sz="1400" b="1" i="1" dirty="0">
                <a:solidFill>
                  <a:srgbClr val="8BAB42">
                    <a:lumMod val="75000"/>
                  </a:srgbClr>
                </a:solidFill>
              </a:rPr>
              <a:t>Alternative</a:t>
            </a:r>
            <a:r>
              <a:rPr lang="en-US" sz="1400" b="1" dirty="0">
                <a:solidFill>
                  <a:srgbClr val="8BAB42">
                    <a:lumMod val="75000"/>
                  </a:srgbClr>
                </a:solidFill>
              </a:rPr>
              <a:t> Hypothesis:</a:t>
            </a:r>
          </a:p>
          <a:p>
            <a:pPr marL="0" lvl="0" indent="0">
              <a:buNone/>
            </a:pPr>
            <a:r>
              <a:rPr lang="en-US" sz="1400" b="1" dirty="0" smtClean="0"/>
              <a:t>Ha</a:t>
            </a:r>
            <a:r>
              <a:rPr lang="en-US" sz="1400" dirty="0"/>
              <a:t> </a:t>
            </a:r>
            <a:r>
              <a:rPr lang="en-US" sz="1400" dirty="0" smtClean="0"/>
              <a:t>=. 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Montserrat"/>
                <a:cs typeface="Montserrat"/>
              </a:rPr>
              <a:t>There’s no difference in viewership between videos released on weekdays and those released on the weekends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 descr="create_0001_ung80sbsfmu-bench-accounting.jpg"/>
          <p:cNvPicPr preferRelativeResize="0"/>
          <p:nvPr/>
        </p:nvPicPr>
        <p:blipFill rotWithShape="1">
          <a:blip r:embed="rId3">
            <a:alphaModFix amt="71000"/>
          </a:blip>
          <a:srcRect l="25000" r="25000"/>
          <a:stretch/>
        </p:blipFill>
        <p:spPr>
          <a:xfrm>
            <a:off x="0" y="0"/>
            <a:ext cx="37344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4388378" y="1395529"/>
            <a:ext cx="3964165" cy="2604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just">
              <a:buNone/>
            </a:pPr>
            <a:r>
              <a:rPr lang="en-US" sz="1400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Arial"/>
              </a:rPr>
              <a:t>We would like to know when it’s optimum to publish our videos so as to increase our viewership, brand awareness, social engagement and business development.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388378" y="336604"/>
            <a:ext cx="31488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002060"/>
                </a:solidFill>
                <a:sym typeface="Raleway"/>
              </a:rPr>
              <a:t>Research Question</a:t>
            </a:r>
            <a:endParaRPr sz="2000" dirty="0">
              <a:solidFill>
                <a:srgbClr val="002060"/>
              </a:solidFill>
              <a:sym typeface="Raleway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 idx="4294967295"/>
          </p:nvPr>
        </p:nvSpPr>
        <p:spPr>
          <a:xfrm>
            <a:off x="2441738" y="2954697"/>
            <a:ext cx="4170000" cy="64338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FFFF"/>
                </a:solidFill>
              </a:rPr>
              <a:t>Goals</a:t>
            </a:r>
            <a:r>
              <a:rPr lang="en" sz="3000" dirty="0" smtClean="0">
                <a:solidFill>
                  <a:srgbClr val="FFFFFF"/>
                </a:solidFill>
              </a:rPr>
              <a:t> </a:t>
            </a:r>
            <a:endParaRPr sz="3000" dirty="0">
              <a:solidFill>
                <a:srgbClr val="FFFFFF"/>
              </a:solidFill>
            </a:endParaRPr>
          </a:p>
        </p:txBody>
      </p:sp>
      <p:grpSp>
        <p:nvGrpSpPr>
          <p:cNvPr id="94" name="Shape 94"/>
          <p:cNvGrpSpPr/>
          <p:nvPr/>
        </p:nvGrpSpPr>
        <p:grpSpPr>
          <a:xfrm>
            <a:off x="4054413" y="1577383"/>
            <a:ext cx="1035173" cy="1035155"/>
            <a:chOff x="6643075" y="3664250"/>
            <a:chExt cx="407950" cy="407975"/>
          </a:xfrm>
        </p:grpSpPr>
        <p:sp>
          <p:nvSpPr>
            <p:cNvPr id="95" name="Shape 95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Shape 97"/>
          <p:cNvGrpSpPr/>
          <p:nvPr/>
        </p:nvGrpSpPr>
        <p:grpSpPr>
          <a:xfrm rot="3241797">
            <a:off x="3457795" y="1763151"/>
            <a:ext cx="425620" cy="425596"/>
            <a:chOff x="576250" y="4319400"/>
            <a:chExt cx="442075" cy="442050"/>
          </a:xfrm>
        </p:grpSpPr>
        <p:sp>
          <p:nvSpPr>
            <p:cNvPr id="98" name="Shape 9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Shape 102"/>
          <p:cNvSpPr/>
          <p:nvPr/>
        </p:nvSpPr>
        <p:spPr>
          <a:xfrm>
            <a:off x="4235775" y="1483304"/>
            <a:ext cx="161807" cy="154500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 rot="2697385">
            <a:off x="5223262" y="1820301"/>
            <a:ext cx="245621" cy="23452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3744300" y="2339601"/>
            <a:ext cx="98383" cy="9397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 rot="1280154">
            <a:off x="3980797" y="1468742"/>
            <a:ext cx="98367" cy="9397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 rot="1280082">
            <a:off x="4986221" y="2457575"/>
            <a:ext cx="160945" cy="15373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 descr="create_0009__lzctgpjyge-gaelle-marcel.jpg"/>
          <p:cNvPicPr preferRelativeResize="0"/>
          <p:nvPr/>
        </p:nvPicPr>
        <p:blipFill rotWithShape="1">
          <a:blip r:embed="rId3">
            <a:alphaModFix amt="75000"/>
          </a:blip>
          <a:srcRect l="25000" r="25000"/>
          <a:stretch/>
        </p:blipFill>
        <p:spPr>
          <a:xfrm>
            <a:off x="0" y="0"/>
            <a:ext cx="33838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4876398" y="205975"/>
            <a:ext cx="31488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002060"/>
                </a:solidFill>
              </a:rPr>
              <a:t>Goals</a:t>
            </a:r>
            <a:endParaRPr sz="2000" dirty="0">
              <a:solidFill>
                <a:srgbClr val="002060"/>
              </a:solidFill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4984435" y="1959101"/>
            <a:ext cx="2653497" cy="4536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>
              <a:buClr>
                <a:srgbClr val="1D1D1B"/>
              </a:buClr>
              <a:buSzPts val="1400"/>
            </a:pPr>
            <a:r>
              <a:rPr lang="en-US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What's the best time of the day to publish our </a:t>
            </a:r>
            <a:r>
              <a:rPr lang="en-US" dirty="0" smtClean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video</a:t>
            </a:r>
            <a:endParaRPr dirty="0">
              <a:solidFill>
                <a:srgbClr val="002060"/>
              </a:solidFill>
              <a:latin typeface="Montserrat"/>
              <a:ea typeface="Montserrat"/>
              <a:cs typeface="Montserrat"/>
              <a:sym typeface="Raleway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4942473" y="4344876"/>
            <a:ext cx="2930122" cy="37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Montserrat"/>
                <a:ea typeface="Montserrat"/>
                <a:cs typeface="Montserrat"/>
              </a:rPr>
              <a:t>What are the most common words and tags used in trending video titles?</a:t>
            </a:r>
            <a:endParaRPr dirty="0">
              <a:solidFill>
                <a:srgbClr val="002060"/>
              </a:solidFill>
              <a:latin typeface="Montserrat"/>
              <a:ea typeface="Montserrat"/>
              <a:cs typeface="Montserrat"/>
              <a:sym typeface="Raleway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4984436" y="2947772"/>
            <a:ext cx="2653496" cy="717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rgbClr val="002060"/>
                </a:solidFill>
                <a:latin typeface="Montserrat"/>
                <a:ea typeface="Montserrat"/>
                <a:cs typeface="Montserrat"/>
              </a:rPr>
              <a:t>On which specific day should we upload our </a:t>
            </a:r>
            <a:r>
              <a:rPr lang="en-US" dirty="0" smtClean="0">
                <a:solidFill>
                  <a:srgbClr val="002060"/>
                </a:solidFill>
                <a:latin typeface="Montserrat"/>
                <a:ea typeface="Montserrat"/>
                <a:cs typeface="Montserrat"/>
              </a:rPr>
              <a:t>videos</a:t>
            </a:r>
            <a:endParaRPr dirty="0">
              <a:solidFill>
                <a:srgbClr val="002060"/>
              </a:solidFill>
              <a:latin typeface="Montserrat"/>
              <a:ea typeface="Montserrat"/>
              <a:cs typeface="Montserrat"/>
              <a:sym typeface="Raleway"/>
            </a:endParaRPr>
          </a:p>
        </p:txBody>
      </p:sp>
      <p:sp>
        <p:nvSpPr>
          <p:cNvPr id="10" name="Flowchart: Merge 9"/>
          <p:cNvSpPr/>
          <p:nvPr/>
        </p:nvSpPr>
        <p:spPr>
          <a:xfrm>
            <a:off x="6215785" y="1653528"/>
            <a:ext cx="192702" cy="22941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lowchart: Merge 20"/>
          <p:cNvSpPr/>
          <p:nvPr/>
        </p:nvSpPr>
        <p:spPr>
          <a:xfrm>
            <a:off x="6214832" y="2678937"/>
            <a:ext cx="192702" cy="22941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lowchart: Merge 21"/>
          <p:cNvSpPr/>
          <p:nvPr/>
        </p:nvSpPr>
        <p:spPr>
          <a:xfrm>
            <a:off x="6214832" y="3839841"/>
            <a:ext cx="192702" cy="22941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 idx="4294967295"/>
          </p:nvPr>
        </p:nvSpPr>
        <p:spPr>
          <a:xfrm>
            <a:off x="1188450" y="1735750"/>
            <a:ext cx="67671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rgbClr val="FFFFFF"/>
                </a:solidFill>
              </a:rPr>
              <a:t>13,810,252,879</a:t>
            </a: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4294967295"/>
          </p:nvPr>
        </p:nvSpPr>
        <p:spPr>
          <a:xfrm>
            <a:off x="1188450" y="2687654"/>
            <a:ext cx="67671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FFFFFF"/>
                </a:solidFill>
              </a:rPr>
              <a:t>Average weekly views </a:t>
            </a:r>
          </a:p>
        </p:txBody>
      </p:sp>
      <p:grpSp>
        <p:nvGrpSpPr>
          <p:cNvPr id="170" name="Shape 170"/>
          <p:cNvGrpSpPr/>
          <p:nvPr/>
        </p:nvGrpSpPr>
        <p:grpSpPr>
          <a:xfrm>
            <a:off x="4386944" y="470463"/>
            <a:ext cx="369526" cy="268183"/>
            <a:chOff x="3932350" y="3714775"/>
            <a:chExt cx="439650" cy="319075"/>
          </a:xfrm>
        </p:grpSpPr>
        <p:sp>
          <p:nvSpPr>
            <p:cNvPr id="171" name="Shape 171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 descr="create_0008_dqweaohsavc-olu-eletu.jpg"/>
          <p:cNvPicPr preferRelativeResize="0"/>
          <p:nvPr/>
        </p:nvPicPr>
        <p:blipFill rotWithShape="1">
          <a:blip r:embed="rId3">
            <a:alphaModFix amt="60000"/>
          </a:blip>
          <a:srcRect l="25000" r="25000"/>
          <a:stretch/>
        </p:blipFill>
        <p:spPr>
          <a:xfrm>
            <a:off x="1" y="1"/>
            <a:ext cx="312740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49594" y="76840"/>
            <a:ext cx="3311818" cy="637775"/>
          </a:xfrm>
        </p:spPr>
        <p:txBody>
          <a:bodyPr/>
          <a:lstStyle/>
          <a:p>
            <a:r>
              <a:rPr lang="en-ZA" sz="1800" dirty="0" smtClean="0">
                <a:solidFill>
                  <a:srgbClr val="002060"/>
                </a:solidFill>
              </a:rPr>
              <a:t>Social engagement</a:t>
            </a:r>
            <a:endParaRPr lang="en-GB" sz="18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49594" y="1131944"/>
            <a:ext cx="45412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Montserrat" panose="020B0604020202020204" charset="0"/>
              </a:rPr>
              <a:t>98% of the trendy videos had their comment sections enabled. This allowed for social engagement.</a:t>
            </a:r>
            <a:endParaRPr lang="en-GB" dirty="0">
              <a:solidFill>
                <a:srgbClr val="002060"/>
              </a:solidFill>
              <a:latin typeface="Montserrat" panose="020B0604020202020204" charset="0"/>
            </a:endParaRPr>
          </a:p>
        </p:txBody>
      </p:sp>
      <p:graphicFrame>
        <p:nvGraphicFramePr>
          <p:cNvPr id="10" name="Chart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9977454"/>
              </p:ext>
            </p:extLst>
          </p:nvPr>
        </p:nvGraphicFramePr>
        <p:xfrm>
          <a:off x="3949594" y="2181358"/>
          <a:ext cx="4445000" cy="279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rtrud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315</Words>
  <Application>Microsoft Office PowerPoint</Application>
  <PresentationFormat>On-screen Show (16:9)</PresentationFormat>
  <Paragraphs>70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Univers 45 Light</vt:lpstr>
      <vt:lpstr>Montserrat</vt:lpstr>
      <vt:lpstr>Calibri</vt:lpstr>
      <vt:lpstr>Vidaloka</vt:lpstr>
      <vt:lpstr>Gill Sans MT</vt:lpstr>
      <vt:lpstr>Raleway</vt:lpstr>
      <vt:lpstr>Arial</vt:lpstr>
      <vt:lpstr>YADK4PzY6ss 0</vt:lpstr>
      <vt:lpstr>Gertrude template</vt:lpstr>
      <vt:lpstr>PowerPoint Presentation</vt:lpstr>
      <vt:lpstr>PowerPoint Presentation</vt:lpstr>
      <vt:lpstr>Understanding the platform</vt:lpstr>
      <vt:lpstr>Hypothesis statement</vt:lpstr>
      <vt:lpstr>Research Question</vt:lpstr>
      <vt:lpstr>Goals </vt:lpstr>
      <vt:lpstr>Goals</vt:lpstr>
      <vt:lpstr>13,810,252,879</vt:lpstr>
      <vt:lpstr>Social engagement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Recommendation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Hey! Meet THE TRIBE  GROUP MEMBERS: Patrick Atak  Marion Ndungu Lilian Wambui  Tom Kinyanjui</dc:title>
  <dc:creator>tomeliud</dc:creator>
  <cp:lastModifiedBy>Kuria, Wambui</cp:lastModifiedBy>
  <cp:revision>45</cp:revision>
  <dcterms:modified xsi:type="dcterms:W3CDTF">2020-05-22T10:35:38Z</dcterms:modified>
</cp:coreProperties>
</file>